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 id="2147483704" r:id="rId3"/>
  </p:sldMasterIdLst>
  <p:notesMasterIdLst>
    <p:notesMasterId r:id="rId72"/>
  </p:notesMasterIdLst>
  <p:sldIdLst>
    <p:sldId id="256" r:id="rId4"/>
    <p:sldId id="258" r:id="rId5"/>
    <p:sldId id="257" r:id="rId6"/>
    <p:sldId id="259" r:id="rId7"/>
    <p:sldId id="261" r:id="rId8"/>
    <p:sldId id="262" r:id="rId9"/>
    <p:sldId id="263" r:id="rId10"/>
    <p:sldId id="264" r:id="rId11"/>
    <p:sldId id="327" r:id="rId12"/>
    <p:sldId id="260" r:id="rId13"/>
    <p:sldId id="265" r:id="rId14"/>
    <p:sldId id="266" r:id="rId15"/>
    <p:sldId id="267" r:id="rId16"/>
    <p:sldId id="270" r:id="rId17"/>
    <p:sldId id="278" r:id="rId18"/>
    <p:sldId id="279" r:id="rId19"/>
    <p:sldId id="280" r:id="rId20"/>
    <p:sldId id="281" r:id="rId21"/>
    <p:sldId id="282" r:id="rId22"/>
    <p:sldId id="283" r:id="rId23"/>
    <p:sldId id="284" r:id="rId24"/>
    <p:sldId id="285" r:id="rId25"/>
    <p:sldId id="287" r:id="rId26"/>
    <p:sldId id="288" r:id="rId27"/>
    <p:sldId id="286" r:id="rId28"/>
    <p:sldId id="289" r:id="rId29"/>
    <p:sldId id="290" r:id="rId30"/>
    <p:sldId id="291" r:id="rId31"/>
    <p:sldId id="292" r:id="rId32"/>
    <p:sldId id="293" r:id="rId33"/>
    <p:sldId id="294" r:id="rId34"/>
    <p:sldId id="295" r:id="rId35"/>
    <p:sldId id="296" r:id="rId36"/>
    <p:sldId id="297" r:id="rId37"/>
    <p:sldId id="298" r:id="rId38"/>
    <p:sldId id="299" r:id="rId39"/>
    <p:sldId id="301" r:id="rId40"/>
    <p:sldId id="302" r:id="rId41"/>
    <p:sldId id="303" r:id="rId42"/>
    <p:sldId id="304" r:id="rId43"/>
    <p:sldId id="307" r:id="rId44"/>
    <p:sldId id="306"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1" r:id="rId58"/>
    <p:sldId id="324" r:id="rId59"/>
    <p:sldId id="322" r:id="rId60"/>
    <p:sldId id="323" r:id="rId61"/>
    <p:sldId id="269" r:id="rId62"/>
    <p:sldId id="277" r:id="rId63"/>
    <p:sldId id="273" r:id="rId64"/>
    <p:sldId id="274" r:id="rId65"/>
    <p:sldId id="275" r:id="rId66"/>
    <p:sldId id="325" r:id="rId67"/>
    <p:sldId id="328" r:id="rId68"/>
    <p:sldId id="326" r:id="rId69"/>
    <p:sldId id="330" r:id="rId70"/>
    <p:sldId id="329" r:id="rId7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1D"/>
    <a:srgbClr val="C0D730"/>
    <a:srgbClr val="6CA644"/>
    <a:srgbClr val="2E75B6"/>
    <a:srgbClr val="FA9500"/>
    <a:srgbClr val="F1F6D2"/>
    <a:srgbClr val="FF9900"/>
    <a:srgbClr val="004832"/>
    <a:srgbClr val="FFE997"/>
    <a:srgbClr val="4B7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990" autoAdjust="0"/>
  </p:normalViewPr>
  <p:slideViewPr>
    <p:cSldViewPr>
      <p:cViewPr varScale="1">
        <p:scale>
          <a:sx n="120" d="100"/>
          <a:sy n="120" d="100"/>
        </p:scale>
        <p:origin x="1242"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Poverty%20graphs.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le:///\\Server1\Active%20Projects\Riley%20County%20Community%20Health%20Assessment\Poverty\Copy%20of%20ACS%203yr%202011-13%20Poverty%20by%20Sex%20and%20Age%20-%20KS,%20Multiple%20Counties%20-EDIT%20C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Trebuchet MS" panose="020B0603020202020204" pitchFamily="34" charset="0"/>
                <a:ea typeface="+mn-ea"/>
                <a:cs typeface="+mn-cs"/>
              </a:defRPr>
            </a:pPr>
            <a:r>
              <a:rPr lang="en-US" sz="1800" b="1" dirty="0">
                <a:solidFill>
                  <a:schemeClr val="tx1"/>
                </a:solidFill>
                <a:latin typeface="Trebuchet MS" panose="020B0603020202020204" pitchFamily="34" charset="0"/>
              </a:rPr>
              <a:t>Population of Riley County </a:t>
            </a:r>
          </a:p>
          <a:p>
            <a:pPr>
              <a:defRPr sz="1800" b="1">
                <a:solidFill>
                  <a:schemeClr val="tx1"/>
                </a:solidFill>
                <a:latin typeface="Trebuchet MS" panose="020B0603020202020204" pitchFamily="34" charset="0"/>
              </a:defRPr>
            </a:pPr>
            <a:r>
              <a:rPr lang="en-US" sz="1800" b="1" dirty="0">
                <a:solidFill>
                  <a:schemeClr val="tx1"/>
                </a:solidFill>
                <a:latin typeface="Trebuchet MS" panose="020B0603020202020204" pitchFamily="34" charset="0"/>
              </a:rPr>
              <a:t>and </a:t>
            </a:r>
            <a:r>
              <a:rPr lang="en-US" sz="1800" b="1" dirty="0" smtClean="0">
                <a:solidFill>
                  <a:schemeClr val="tx1"/>
                </a:solidFill>
                <a:latin typeface="Trebuchet MS" panose="020B0603020202020204" pitchFamily="34" charset="0"/>
              </a:rPr>
              <a:t>Cities</a:t>
            </a:r>
          </a:p>
          <a:p>
            <a:pPr>
              <a:defRPr sz="1800" b="1">
                <a:solidFill>
                  <a:schemeClr val="tx1"/>
                </a:solidFill>
                <a:latin typeface="Trebuchet MS" panose="020B0603020202020204" pitchFamily="34" charset="0"/>
              </a:defRPr>
            </a:pPr>
            <a:endParaRPr lang="en-US" sz="800" b="0" i="1" dirty="0" smtClean="0">
              <a:solidFill>
                <a:schemeClr val="tx1"/>
              </a:solidFill>
              <a:latin typeface="Trebuchet MS" panose="020B0603020202020204" pitchFamily="34" charset="0"/>
            </a:endParaRPr>
          </a:p>
          <a:p>
            <a:pPr>
              <a:defRPr sz="1800" b="1">
                <a:solidFill>
                  <a:schemeClr val="tx1"/>
                </a:solidFill>
                <a:latin typeface="Trebuchet MS" panose="020B0603020202020204" pitchFamily="34" charset="0"/>
              </a:defRPr>
            </a:pPr>
            <a:r>
              <a:rPr lang="en-US" sz="1200" b="0" i="1" dirty="0" smtClean="0">
                <a:solidFill>
                  <a:schemeClr val="tx1"/>
                </a:solidFill>
                <a:latin typeface="Trebuchet MS" panose="020B0603020202020204" pitchFamily="34" charset="0"/>
              </a:rPr>
              <a:t>2009-2013 Census ACS 5-year estimates</a:t>
            </a:r>
            <a:endParaRPr lang="en-US" sz="1200" b="0" i="1" dirty="0">
              <a:solidFill>
                <a:schemeClr val="tx1"/>
              </a:solidFill>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Trebuchet MS" panose="020B0603020202020204" pitchFamily="34" charset="0"/>
              <a:ea typeface="+mn-ea"/>
              <a:cs typeface="+mn-cs"/>
            </a:defRPr>
          </a:pPr>
          <a:endParaRPr lang="en-US"/>
        </a:p>
      </c:txPr>
    </c:title>
    <c:autoTitleDeleted val="0"/>
    <c:plotArea>
      <c:layout/>
      <c:barChart>
        <c:barDir val="bar"/>
        <c:grouping val="clustered"/>
        <c:varyColors val="0"/>
        <c:ser>
          <c:idx val="0"/>
          <c:order val="0"/>
          <c:spPr>
            <a:solidFill>
              <a:srgbClr val="008A60"/>
            </a:solidFill>
            <a:ln>
              <a:noFill/>
            </a:ln>
            <a:effectLst/>
          </c:spPr>
          <c:invertIfNegative val="0"/>
          <c:dPt>
            <c:idx val="0"/>
            <c:invertIfNegative val="0"/>
            <c:bubble3D val="0"/>
            <c:spPr>
              <a:solidFill>
                <a:srgbClr val="C0D730"/>
              </a:solidFill>
              <a:ln>
                <a:noFill/>
              </a:ln>
              <a:effectLst/>
            </c:spPr>
          </c:dPt>
          <c:dLbls>
            <c:dLbl>
              <c:idx val="0"/>
              <c:layout>
                <c:manualLayout>
                  <c:x val="-0.1193742207474033"/>
                  <c:y val="-2.3088025186672138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0.20794219097934769"/>
                  <c:y val="1.8179547395313178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'S0101'!$AD$11:$AD$16</c:f>
              <c:strCache>
                <c:ptCount val="6"/>
                <c:pt idx="0">
                  <c:v>Riley County</c:v>
                </c:pt>
                <c:pt idx="1">
                  <c:v>Manhattan</c:v>
                </c:pt>
                <c:pt idx="2">
                  <c:v>Ogden</c:v>
                </c:pt>
                <c:pt idx="3">
                  <c:v>Riley</c:v>
                </c:pt>
                <c:pt idx="4">
                  <c:v>Leonardville</c:v>
                </c:pt>
                <c:pt idx="5">
                  <c:v>Randolph</c:v>
                </c:pt>
              </c:strCache>
            </c:strRef>
          </c:cat>
          <c:val>
            <c:numRef>
              <c:f>'S0101'!$AE$11:$AE$16</c:f>
              <c:numCache>
                <c:formatCode>#,##0</c:formatCode>
                <c:ptCount val="6"/>
                <c:pt idx="0">
                  <c:v>73243</c:v>
                </c:pt>
                <c:pt idx="1">
                  <c:v>54082</c:v>
                </c:pt>
                <c:pt idx="2">
                  <c:v>1832</c:v>
                </c:pt>
                <c:pt idx="3" formatCode="General">
                  <c:v>960</c:v>
                </c:pt>
                <c:pt idx="4" formatCode="General">
                  <c:v>355</c:v>
                </c:pt>
                <c:pt idx="5" formatCode="General">
                  <c:v>216</c:v>
                </c:pt>
              </c:numCache>
            </c:numRef>
          </c:val>
        </c:ser>
        <c:dLbls>
          <c:showLegendKey val="0"/>
          <c:showVal val="0"/>
          <c:showCatName val="0"/>
          <c:showSerName val="0"/>
          <c:showPercent val="0"/>
          <c:showBubbleSize val="0"/>
        </c:dLbls>
        <c:gapWidth val="68"/>
        <c:axId val="578840008"/>
        <c:axId val="578840400"/>
      </c:barChart>
      <c:catAx>
        <c:axId val="578840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578840400"/>
        <c:crosses val="autoZero"/>
        <c:auto val="1"/>
        <c:lblAlgn val="ctr"/>
        <c:lblOffset val="100"/>
        <c:noMultiLvlLbl val="0"/>
      </c:catAx>
      <c:valAx>
        <c:axId val="578840400"/>
        <c:scaling>
          <c:orientation val="minMax"/>
        </c:scaling>
        <c:delete val="1"/>
        <c:axPos val="t"/>
        <c:majorGridlines>
          <c:spPr>
            <a:ln w="9525" cap="flat" cmpd="sng" algn="ctr">
              <a:noFill/>
              <a:round/>
            </a:ln>
            <a:effectLst/>
          </c:spPr>
        </c:majorGridlines>
        <c:numFmt formatCode="#,##0" sourceLinked="1"/>
        <c:majorTickMark val="none"/>
        <c:minorTickMark val="none"/>
        <c:tickLblPos val="nextTo"/>
        <c:crossAx val="578840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dirty="0">
                <a:latin typeface="Trebuchet MS" panose="020B0603020202020204" pitchFamily="34" charset="0"/>
              </a:rPr>
              <a:t>Educational Attainment: Percent Age 25 </a:t>
            </a:r>
            <a:r>
              <a:rPr lang="en-US" sz="2200" b="1" dirty="0" smtClean="0">
                <a:latin typeface="Trebuchet MS" panose="020B0603020202020204" pitchFamily="34" charset="0"/>
              </a:rPr>
              <a:t>Years</a:t>
            </a:r>
            <a:r>
              <a:rPr lang="en-US" sz="2200" b="1" baseline="0" dirty="0" smtClean="0">
                <a:latin typeface="Trebuchet MS" panose="020B0603020202020204" pitchFamily="34" charset="0"/>
              </a:rPr>
              <a:t> </a:t>
            </a:r>
            <a:r>
              <a:rPr lang="en-US" sz="2200" b="1" dirty="0" smtClean="0">
                <a:latin typeface="Trebuchet MS" panose="020B0603020202020204" pitchFamily="34" charset="0"/>
              </a:rPr>
              <a:t>and </a:t>
            </a:r>
            <a:r>
              <a:rPr lang="en-US" sz="2200" b="1" dirty="0">
                <a:latin typeface="Trebuchet MS" panose="020B0603020202020204" pitchFamily="34" charset="0"/>
              </a:rPr>
              <a:t>Older with Bachelor's</a:t>
            </a:r>
            <a:r>
              <a:rPr lang="en-US" sz="2200" b="1" baseline="0" dirty="0">
                <a:latin typeface="Trebuchet MS" panose="020B0603020202020204" pitchFamily="34" charset="0"/>
              </a:rPr>
              <a:t> Degree or Higher</a:t>
            </a:r>
            <a:endParaRPr lang="en-US" sz="2200" b="1" dirty="0">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1691601049868759E-2"/>
          <c:y val="0.13419800053083253"/>
          <c:w val="0.86595002187226611"/>
          <c:h val="0.7491139520481288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C0D730"/>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Sheet1!$H$3:$H$9</c:f>
              <c:numCache>
                <c:formatCode>0.0%</c:formatCode>
                <c:ptCount val="7"/>
                <c:pt idx="0">
                  <c:v>0.30299999999999999</c:v>
                </c:pt>
                <c:pt idx="1">
                  <c:v>0.45</c:v>
                </c:pt>
                <c:pt idx="2">
                  <c:v>0.51600000000000001</c:v>
                </c:pt>
                <c:pt idx="3">
                  <c:v>0.18</c:v>
                </c:pt>
                <c:pt idx="4">
                  <c:v>0.17499999999999999</c:v>
                </c:pt>
                <c:pt idx="5">
                  <c:v>0.151</c:v>
                </c:pt>
                <c:pt idx="6">
                  <c:v>0.25800000000000001</c:v>
                </c:pt>
              </c:numCache>
            </c:numRef>
          </c:val>
        </c:ser>
        <c:dLbls>
          <c:showLegendKey val="0"/>
          <c:showVal val="0"/>
          <c:showCatName val="0"/>
          <c:showSerName val="0"/>
          <c:showPercent val="0"/>
          <c:showBubbleSize val="0"/>
        </c:dLbls>
        <c:gapWidth val="77"/>
        <c:axId val="236854320"/>
        <c:axId val="236854712"/>
      </c:barChart>
      <c:catAx>
        <c:axId val="23685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36854712"/>
        <c:crosses val="autoZero"/>
        <c:auto val="1"/>
        <c:lblAlgn val="ctr"/>
        <c:lblOffset val="100"/>
        <c:noMultiLvlLbl val="0"/>
      </c:catAx>
      <c:valAx>
        <c:axId val="236854712"/>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3685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Median Age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5504697942168993"/>
          <c:y val="8.8265580174571201E-2"/>
          <c:w val="0.84495302057831001"/>
          <c:h val="0.89041659036806442"/>
        </c:manualLayout>
      </c:layout>
      <c:barChart>
        <c:barDir val="bar"/>
        <c:grouping val="clustered"/>
        <c:varyColors val="0"/>
        <c:ser>
          <c:idx val="0"/>
          <c:order val="0"/>
          <c:spPr>
            <a:solidFill>
              <a:srgbClr val="008A60"/>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C0D730"/>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'S0101'!$AD$30:$AD$36</c:f>
              <c:strCache>
                <c:ptCount val="7"/>
                <c:pt idx="0">
                  <c:v>Kansas</c:v>
                </c:pt>
                <c:pt idx="1">
                  <c:v>Riley County</c:v>
                </c:pt>
                <c:pt idx="2">
                  <c:v>Manhattan</c:v>
                </c:pt>
                <c:pt idx="3">
                  <c:v>Ogden</c:v>
                </c:pt>
                <c:pt idx="4">
                  <c:v>Riley</c:v>
                </c:pt>
                <c:pt idx="5">
                  <c:v>Leonardville</c:v>
                </c:pt>
                <c:pt idx="6">
                  <c:v>Randolph</c:v>
                </c:pt>
              </c:strCache>
            </c:strRef>
          </c:cat>
          <c:val>
            <c:numRef>
              <c:f>'S0101'!$AE$30:$AE$36</c:f>
              <c:numCache>
                <c:formatCode>0.0</c:formatCode>
                <c:ptCount val="7"/>
                <c:pt idx="0">
                  <c:v>36</c:v>
                </c:pt>
                <c:pt idx="1">
                  <c:v>24.5</c:v>
                </c:pt>
                <c:pt idx="2">
                  <c:v>24.1</c:v>
                </c:pt>
                <c:pt idx="3">
                  <c:v>27.3</c:v>
                </c:pt>
                <c:pt idx="4">
                  <c:v>31.8</c:v>
                </c:pt>
                <c:pt idx="5">
                  <c:v>60.9</c:v>
                </c:pt>
                <c:pt idx="6">
                  <c:v>35.200000000000003</c:v>
                </c:pt>
              </c:numCache>
            </c:numRef>
          </c:val>
        </c:ser>
        <c:dLbls>
          <c:showLegendKey val="0"/>
          <c:showVal val="0"/>
          <c:showCatName val="0"/>
          <c:showSerName val="0"/>
          <c:showPercent val="0"/>
          <c:showBubbleSize val="0"/>
        </c:dLbls>
        <c:gapWidth val="68"/>
        <c:axId val="578841184"/>
        <c:axId val="578841576"/>
      </c:barChart>
      <c:catAx>
        <c:axId val="57884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578841576"/>
        <c:crosses val="autoZero"/>
        <c:auto val="1"/>
        <c:lblAlgn val="ctr"/>
        <c:lblOffset val="100"/>
        <c:noMultiLvlLbl val="0"/>
      </c:catAx>
      <c:valAx>
        <c:axId val="578841576"/>
        <c:scaling>
          <c:orientation val="minMax"/>
        </c:scaling>
        <c:delete val="1"/>
        <c:axPos val="t"/>
        <c:majorGridlines>
          <c:spPr>
            <a:ln w="9525" cap="flat" cmpd="sng" algn="ctr">
              <a:noFill/>
              <a:round/>
            </a:ln>
            <a:effectLst/>
          </c:spPr>
        </c:majorGridlines>
        <c:numFmt formatCode="0.0" sourceLinked="1"/>
        <c:majorTickMark val="none"/>
        <c:minorTickMark val="none"/>
        <c:tickLblPos val="nextTo"/>
        <c:crossAx val="578841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t>
            </a:r>
            <a:r>
              <a:rPr lang="en-US" sz="2000" b="1" baseline="0">
                <a:latin typeface="Trebuchet MS" panose="020B0603020202020204" pitchFamily="34" charset="0"/>
              </a:rPr>
              <a:t> Population by Age Group</a:t>
            </a:r>
            <a:endParaRPr lang="en-US" sz="2000" b="1">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4873540713570366"/>
          <c:y val="0.13917492815494018"/>
          <c:w val="0.80890621751430358"/>
          <c:h val="0.83542827827608179"/>
        </c:manualLayout>
      </c:layout>
      <c:barChart>
        <c:barDir val="bar"/>
        <c:grouping val="percentStacked"/>
        <c:varyColors val="0"/>
        <c:ser>
          <c:idx val="0"/>
          <c:order val="0"/>
          <c:tx>
            <c:v>0 - 17 yrs</c:v>
          </c:tx>
          <c:spPr>
            <a:solidFill>
              <a:srgbClr val="FFCF1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'S0101'!$AE$39:$AE$45</c:f>
              <c:numCache>
                <c:formatCode>0.00%</c:formatCode>
                <c:ptCount val="7"/>
                <c:pt idx="0">
                  <c:v>0.25299999999999995</c:v>
                </c:pt>
                <c:pt idx="1">
                  <c:v>0.184</c:v>
                </c:pt>
                <c:pt idx="2">
                  <c:v>0.152</c:v>
                </c:pt>
                <c:pt idx="3">
                  <c:v>0.31899999999999995</c:v>
                </c:pt>
                <c:pt idx="4">
                  <c:v>0.26999999999999996</c:v>
                </c:pt>
                <c:pt idx="5">
                  <c:v>8.7000000000000008E-2</c:v>
                </c:pt>
                <c:pt idx="6">
                  <c:v>0.24</c:v>
                </c:pt>
              </c:numCache>
            </c:numRef>
          </c:val>
        </c:ser>
        <c:ser>
          <c:idx val="1"/>
          <c:order val="1"/>
          <c:tx>
            <c:v>18 - 24 yrs</c:v>
          </c:tx>
          <c:spPr>
            <a:solidFill>
              <a:srgbClr val="C0D73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'S0101'!$AF$39:$AF$45</c:f>
              <c:numCache>
                <c:formatCode>0.00%</c:formatCode>
                <c:ptCount val="7"/>
                <c:pt idx="0">
                  <c:v>0.10199999999999999</c:v>
                </c:pt>
                <c:pt idx="1">
                  <c:v>0.33200000000000002</c:v>
                </c:pt>
                <c:pt idx="2">
                  <c:v>0.378</c:v>
                </c:pt>
                <c:pt idx="3">
                  <c:v>0.15</c:v>
                </c:pt>
                <c:pt idx="4">
                  <c:v>9.2999999999999999E-2</c:v>
                </c:pt>
                <c:pt idx="5">
                  <c:v>1.7000000000000001E-2</c:v>
                </c:pt>
                <c:pt idx="6">
                  <c:v>0.06</c:v>
                </c:pt>
              </c:numCache>
            </c:numRef>
          </c:val>
        </c:ser>
        <c:ser>
          <c:idx val="2"/>
          <c:order val="2"/>
          <c:tx>
            <c:v>25 - 44 yrs</c:v>
          </c:tx>
          <c:spPr>
            <a:solidFill>
              <a:srgbClr val="76B54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'S0101'!$AG$39:$AG$45</c:f>
              <c:numCache>
                <c:formatCode>0.00%</c:formatCode>
                <c:ptCount val="7"/>
                <c:pt idx="0">
                  <c:v>0.253</c:v>
                </c:pt>
                <c:pt idx="1">
                  <c:v>0.26499999999999996</c:v>
                </c:pt>
                <c:pt idx="2">
                  <c:v>0.26</c:v>
                </c:pt>
                <c:pt idx="3">
                  <c:v>0.32700000000000001</c:v>
                </c:pt>
                <c:pt idx="4">
                  <c:v>0.30499999999999999</c:v>
                </c:pt>
                <c:pt idx="5">
                  <c:v>0.17399999999999999</c:v>
                </c:pt>
                <c:pt idx="6">
                  <c:v>0.30600000000000005</c:v>
                </c:pt>
              </c:numCache>
            </c:numRef>
          </c:val>
        </c:ser>
        <c:ser>
          <c:idx val="3"/>
          <c:order val="3"/>
          <c:tx>
            <c:v>45 - 64 yrs</c:v>
          </c:tx>
          <c:spPr>
            <a:solidFill>
              <a:schemeClr val="accent1">
                <a:lumMod val="75000"/>
              </a:schemeClr>
            </a:solidFill>
            <a:ln>
              <a:noFill/>
            </a:ln>
            <a:effectLst/>
          </c:spPr>
          <c:invertIfNegative val="0"/>
          <c:dPt>
            <c:idx val="0"/>
            <c:invertIfNegative val="0"/>
            <c:bubble3D val="0"/>
            <c:spPr>
              <a:solidFill>
                <a:srgbClr val="2E75B6"/>
              </a:solidFill>
              <a:ln>
                <a:noFill/>
              </a:ln>
              <a:effectLst/>
            </c:spPr>
          </c:dPt>
          <c:dPt>
            <c:idx val="1"/>
            <c:invertIfNegative val="0"/>
            <c:bubble3D val="0"/>
            <c:spPr>
              <a:solidFill>
                <a:srgbClr val="2E75B6"/>
              </a:solidFill>
              <a:ln>
                <a:noFill/>
              </a:ln>
              <a:effectLst/>
            </c:spPr>
          </c:dPt>
          <c:dPt>
            <c:idx val="2"/>
            <c:invertIfNegative val="0"/>
            <c:bubble3D val="0"/>
            <c:spPr>
              <a:solidFill>
                <a:srgbClr val="2E75B6"/>
              </a:solidFill>
              <a:ln>
                <a:noFill/>
              </a:ln>
              <a:effectLst/>
            </c:spPr>
          </c:dPt>
          <c:dPt>
            <c:idx val="3"/>
            <c:invertIfNegative val="0"/>
            <c:bubble3D val="0"/>
            <c:spPr>
              <a:solidFill>
                <a:srgbClr val="2E75B6"/>
              </a:solidFill>
              <a:ln>
                <a:noFill/>
              </a:ln>
              <a:effectLst/>
            </c:spPr>
          </c:dPt>
          <c:dPt>
            <c:idx val="4"/>
            <c:invertIfNegative val="0"/>
            <c:bubble3D val="0"/>
            <c:spPr>
              <a:solidFill>
                <a:srgbClr val="2E75B6"/>
              </a:solidFill>
              <a:ln>
                <a:noFill/>
              </a:ln>
              <a:effectLst/>
            </c:spPr>
          </c:dPt>
          <c:dPt>
            <c:idx val="5"/>
            <c:invertIfNegative val="0"/>
            <c:bubble3D val="0"/>
            <c:spPr>
              <a:solidFill>
                <a:srgbClr val="2E75B6"/>
              </a:solidFill>
              <a:ln>
                <a:noFill/>
              </a:ln>
              <a:effectLst/>
            </c:spPr>
          </c:dPt>
          <c:dPt>
            <c:idx val="6"/>
            <c:invertIfNegative val="0"/>
            <c:bubble3D val="0"/>
            <c:spPr>
              <a:solidFill>
                <a:srgbClr val="2E75B6"/>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'S0101'!$AH$39:$AH$45</c:f>
              <c:numCache>
                <c:formatCode>0.00%</c:formatCode>
                <c:ptCount val="7"/>
                <c:pt idx="0">
                  <c:v>0.25700000000000001</c:v>
                </c:pt>
                <c:pt idx="1">
                  <c:v>0.14599999999999999</c:v>
                </c:pt>
                <c:pt idx="2">
                  <c:v>0.13899999999999998</c:v>
                </c:pt>
                <c:pt idx="3">
                  <c:v>0.14699999999999999</c:v>
                </c:pt>
                <c:pt idx="4">
                  <c:v>0.24100000000000002</c:v>
                </c:pt>
                <c:pt idx="5">
                  <c:v>0.34699999999999998</c:v>
                </c:pt>
                <c:pt idx="6">
                  <c:v>0.32900000000000001</c:v>
                </c:pt>
              </c:numCache>
            </c:numRef>
          </c:val>
        </c:ser>
        <c:ser>
          <c:idx val="4"/>
          <c:order val="4"/>
          <c:tx>
            <c:v>65+ yrs</c:v>
          </c:tx>
          <c:spPr>
            <a:solidFill>
              <a:schemeClr val="accent5">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6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'S0101'!$AI$39:$AI$45</c:f>
              <c:numCache>
                <c:formatCode>0.00%</c:formatCode>
                <c:ptCount val="7"/>
                <c:pt idx="0">
                  <c:v>0.13500000000000001</c:v>
                </c:pt>
                <c:pt idx="1">
                  <c:v>7.3999999999999996E-2</c:v>
                </c:pt>
                <c:pt idx="2">
                  <c:v>7.1999999999999995E-2</c:v>
                </c:pt>
                <c:pt idx="3">
                  <c:v>5.7000000000000002E-2</c:v>
                </c:pt>
                <c:pt idx="4">
                  <c:v>9.1999999999999998E-2</c:v>
                </c:pt>
                <c:pt idx="5">
                  <c:v>0.375</c:v>
                </c:pt>
                <c:pt idx="6">
                  <c:v>6.5000000000000002E-2</c:v>
                </c:pt>
              </c:numCache>
            </c:numRef>
          </c:val>
        </c:ser>
        <c:dLbls>
          <c:showLegendKey val="0"/>
          <c:showVal val="0"/>
          <c:showCatName val="0"/>
          <c:showSerName val="0"/>
          <c:showPercent val="0"/>
          <c:showBubbleSize val="0"/>
        </c:dLbls>
        <c:gapWidth val="68"/>
        <c:overlap val="100"/>
        <c:axId val="735177504"/>
        <c:axId val="735177896"/>
      </c:barChart>
      <c:catAx>
        <c:axId val="735177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735177896"/>
        <c:crosses val="autoZero"/>
        <c:auto val="1"/>
        <c:lblAlgn val="ctr"/>
        <c:lblOffset val="100"/>
        <c:noMultiLvlLbl val="0"/>
      </c:catAx>
      <c:valAx>
        <c:axId val="735177896"/>
        <c:scaling>
          <c:orientation val="minMax"/>
        </c:scaling>
        <c:delete val="1"/>
        <c:axPos val="t"/>
        <c:majorGridlines>
          <c:spPr>
            <a:ln w="9525" cap="flat" cmpd="sng" algn="ctr">
              <a:noFill/>
              <a:round/>
            </a:ln>
            <a:effectLst/>
          </c:spPr>
        </c:majorGridlines>
        <c:numFmt formatCode="0%" sourceLinked="1"/>
        <c:majorTickMark val="none"/>
        <c:minorTickMark val="none"/>
        <c:tickLblPos val="nextTo"/>
        <c:crossAx val="735177504"/>
        <c:crosses val="autoZero"/>
        <c:crossBetween val="between"/>
      </c:valAx>
      <c:spPr>
        <a:noFill/>
        <a:ln>
          <a:noFill/>
        </a:ln>
        <a:effectLst/>
      </c:spPr>
    </c:plotArea>
    <c:legend>
      <c:legendPos val="t"/>
      <c:layout>
        <c:manualLayout>
          <c:xMode val="edge"/>
          <c:yMode val="edge"/>
          <c:x val="0.14941012132656623"/>
          <c:y val="8.732087918074688E-2"/>
          <c:w val="0.81583571914213915"/>
          <c:h val="5.440759416280643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b="1" dirty="0">
                <a:latin typeface="Trebuchet MS" panose="020B0603020202020204" pitchFamily="34" charset="0"/>
              </a:rPr>
              <a:t>Percent</a:t>
            </a:r>
            <a:r>
              <a:rPr lang="en-US" sz="1800" b="1" baseline="0" dirty="0">
                <a:latin typeface="Trebuchet MS" panose="020B0603020202020204" pitchFamily="34" charset="0"/>
              </a:rPr>
              <a:t> Population by Selected Racial/Ethnic Minority Groups</a:t>
            </a:r>
            <a:endParaRPr lang="en-US" sz="1800" b="1" dirty="0">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0.13917492815494018"/>
          <c:w val="0.87567224464654503"/>
          <c:h val="0.7441370042539539"/>
        </c:manualLayout>
      </c:layout>
      <c:barChart>
        <c:barDir val="col"/>
        <c:grouping val="clustered"/>
        <c:varyColors val="0"/>
        <c:ser>
          <c:idx val="0"/>
          <c:order val="0"/>
          <c:tx>
            <c:strRef>
              <c:f>Sheet1!$D$2</c:f>
              <c:strCache>
                <c:ptCount val="1"/>
                <c:pt idx="0">
                  <c:v>Black or African American</c:v>
                </c:pt>
              </c:strCache>
            </c:strRef>
          </c:tx>
          <c:spPr>
            <a:solidFill>
              <a:srgbClr val="FFCF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Sheet1!$D$3:$D$9</c:f>
              <c:numCache>
                <c:formatCode>0.0%</c:formatCode>
                <c:ptCount val="7"/>
                <c:pt idx="0">
                  <c:v>7.0999999999999994E-2</c:v>
                </c:pt>
                <c:pt idx="1">
                  <c:v>8.1000000000000003E-2</c:v>
                </c:pt>
                <c:pt idx="2">
                  <c:v>7.2999999999999995E-2</c:v>
                </c:pt>
                <c:pt idx="3">
                  <c:v>0.122</c:v>
                </c:pt>
                <c:pt idx="4">
                  <c:v>4.3999999999999997E-2</c:v>
                </c:pt>
                <c:pt idx="5">
                  <c:v>1.4E-2</c:v>
                </c:pt>
                <c:pt idx="6">
                  <c:v>2.8000000000000001E-2</c:v>
                </c:pt>
              </c:numCache>
            </c:numRef>
          </c:val>
        </c:ser>
        <c:ser>
          <c:idx val="1"/>
          <c:order val="1"/>
          <c:tx>
            <c:strRef>
              <c:f>Sheet1!$E$2</c:f>
              <c:strCache>
                <c:ptCount val="1"/>
                <c:pt idx="0">
                  <c:v>Asian</c:v>
                </c:pt>
              </c:strCache>
            </c:strRef>
          </c:tx>
          <c:spPr>
            <a:solidFill>
              <a:srgbClr val="C0D73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Sheet1!$E$3:$E$9</c:f>
              <c:numCache>
                <c:formatCode>0.0%</c:formatCode>
                <c:ptCount val="7"/>
                <c:pt idx="0">
                  <c:v>0.03</c:v>
                </c:pt>
                <c:pt idx="1">
                  <c:v>5.6000000000000001E-2</c:v>
                </c:pt>
                <c:pt idx="2">
                  <c:v>6.0999999999999999E-2</c:v>
                </c:pt>
                <c:pt idx="3">
                  <c:v>5.8999999999999997E-2</c:v>
                </c:pt>
                <c:pt idx="4">
                  <c:v>8.0000000000000002E-3</c:v>
                </c:pt>
                <c:pt idx="5">
                  <c:v>8.0000000000000002E-3</c:v>
                </c:pt>
                <c:pt idx="6">
                  <c:v>8.9999999999999993E-3</c:v>
                </c:pt>
              </c:numCache>
            </c:numRef>
          </c:val>
        </c:ser>
        <c:ser>
          <c:idx val="2"/>
          <c:order val="2"/>
          <c:tx>
            <c:strRef>
              <c:f>Sheet1!$F$2</c:f>
              <c:strCache>
                <c:ptCount val="1"/>
                <c:pt idx="0">
                  <c:v>Hispanic or Latino</c:v>
                </c:pt>
              </c:strCache>
            </c:strRef>
          </c:tx>
          <c:spPr>
            <a:solidFill>
              <a:srgbClr val="2E75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Sheet1!$F$3:$F$9</c:f>
              <c:numCache>
                <c:formatCode>0.0%</c:formatCode>
                <c:ptCount val="7"/>
                <c:pt idx="0">
                  <c:v>0.107</c:v>
                </c:pt>
                <c:pt idx="1">
                  <c:v>7.0999999999999994E-2</c:v>
                </c:pt>
                <c:pt idx="2">
                  <c:v>6.2E-2</c:v>
                </c:pt>
                <c:pt idx="3">
                  <c:v>0.151</c:v>
                </c:pt>
                <c:pt idx="4">
                  <c:v>4.3999999999999997E-2</c:v>
                </c:pt>
                <c:pt idx="5">
                  <c:v>0</c:v>
                </c:pt>
                <c:pt idx="6">
                  <c:v>0</c:v>
                </c:pt>
              </c:numCache>
            </c:numRef>
          </c:val>
        </c:ser>
        <c:dLbls>
          <c:showLegendKey val="0"/>
          <c:showVal val="0"/>
          <c:showCatName val="0"/>
          <c:showSerName val="0"/>
          <c:showPercent val="0"/>
          <c:showBubbleSize val="0"/>
        </c:dLbls>
        <c:gapWidth val="142"/>
        <c:overlap val="-24"/>
        <c:axId val="735178680"/>
        <c:axId val="580540824"/>
      </c:barChart>
      <c:catAx>
        <c:axId val="73517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580540824"/>
        <c:crosses val="autoZero"/>
        <c:auto val="1"/>
        <c:lblAlgn val="ctr"/>
        <c:lblOffset val="100"/>
        <c:noMultiLvlLbl val="0"/>
      </c:catAx>
      <c:valAx>
        <c:axId val="58054082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735178680"/>
        <c:crosses val="autoZero"/>
        <c:crossBetween val="between"/>
      </c:valAx>
      <c:spPr>
        <a:noFill/>
        <a:ln>
          <a:noFill/>
        </a:ln>
        <a:effectLst/>
      </c:spPr>
    </c:plotArea>
    <c:legend>
      <c:legendPos val="t"/>
      <c:layout>
        <c:manualLayout>
          <c:xMode val="edge"/>
          <c:yMode val="edge"/>
          <c:x val="0.18376391412642212"/>
          <c:y val="8.2516075284845405E-2"/>
          <c:w val="0.68111561600296799"/>
          <c:h val="4.479798637100350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Median Family Income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9.1126889195925542E-2"/>
          <c:w val="0.8756722446465450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C0D730"/>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Sheet1!$D$3:$D$9</c:f>
              <c:numCache>
                <c:formatCode>General</c:formatCode>
                <c:ptCount val="7"/>
                <c:pt idx="0">
                  <c:v>65069</c:v>
                </c:pt>
                <c:pt idx="1">
                  <c:v>63634</c:v>
                </c:pt>
                <c:pt idx="2">
                  <c:v>67256</c:v>
                </c:pt>
                <c:pt idx="3">
                  <c:v>38864</c:v>
                </c:pt>
                <c:pt idx="4">
                  <c:v>63750</c:v>
                </c:pt>
                <c:pt idx="5">
                  <c:v>41875</c:v>
                </c:pt>
                <c:pt idx="6">
                  <c:v>70938</c:v>
                </c:pt>
              </c:numCache>
            </c:numRef>
          </c:val>
        </c:ser>
        <c:dLbls>
          <c:showLegendKey val="0"/>
          <c:showVal val="0"/>
          <c:showCatName val="0"/>
          <c:showSerName val="0"/>
          <c:showPercent val="0"/>
          <c:showBubbleSize val="0"/>
        </c:dLbls>
        <c:gapWidth val="77"/>
        <c:axId val="580541608"/>
        <c:axId val="580542000"/>
      </c:barChart>
      <c:catAx>
        <c:axId val="580541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580542000"/>
        <c:crosses val="autoZero"/>
        <c:auto val="1"/>
        <c:lblAlgn val="ctr"/>
        <c:lblOffset val="100"/>
        <c:noMultiLvlLbl val="0"/>
      </c:catAx>
      <c:valAx>
        <c:axId val="580542000"/>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580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Median Household Income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94340686752999E-2"/>
          <c:y val="9.1126889195925542E-2"/>
          <c:w val="0.86327552547667064"/>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C0D730"/>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Sheet1!$E$3:$E$9</c:f>
              <c:numCache>
                <c:formatCode>General</c:formatCode>
                <c:ptCount val="7"/>
                <c:pt idx="0">
                  <c:v>51332</c:v>
                </c:pt>
                <c:pt idx="1">
                  <c:v>43962</c:v>
                </c:pt>
                <c:pt idx="2">
                  <c:v>42483</c:v>
                </c:pt>
                <c:pt idx="3">
                  <c:v>32837</c:v>
                </c:pt>
                <c:pt idx="4">
                  <c:v>57344</c:v>
                </c:pt>
                <c:pt idx="5">
                  <c:v>28929</c:v>
                </c:pt>
                <c:pt idx="6">
                  <c:v>61719</c:v>
                </c:pt>
              </c:numCache>
            </c:numRef>
          </c:val>
        </c:ser>
        <c:dLbls>
          <c:showLegendKey val="0"/>
          <c:showVal val="0"/>
          <c:showCatName val="0"/>
          <c:showSerName val="0"/>
          <c:showPercent val="0"/>
          <c:showBubbleSize val="0"/>
        </c:dLbls>
        <c:gapWidth val="77"/>
        <c:axId val="210190016"/>
        <c:axId val="210190408"/>
      </c:barChart>
      <c:catAx>
        <c:axId val="21019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10190408"/>
        <c:crosses val="autoZero"/>
        <c:auto val="1"/>
        <c:lblAlgn val="ctr"/>
        <c:lblOffset val="100"/>
        <c:noMultiLvlLbl val="0"/>
      </c:catAx>
      <c:valAx>
        <c:axId val="210190408"/>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10190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Per Capita Income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0026268591426073"/>
          <c:y val="9.1126889195925542E-2"/>
          <c:w val="0.8631722440944882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C0D730"/>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Sheet1!$F$3:$F$9</c:f>
              <c:numCache>
                <c:formatCode>General</c:formatCode>
                <c:ptCount val="7"/>
                <c:pt idx="0">
                  <c:v>26929</c:v>
                </c:pt>
                <c:pt idx="1">
                  <c:v>22948</c:v>
                </c:pt>
                <c:pt idx="2">
                  <c:v>23241</c:v>
                </c:pt>
                <c:pt idx="3">
                  <c:v>17600</c:v>
                </c:pt>
                <c:pt idx="4">
                  <c:v>22659</c:v>
                </c:pt>
                <c:pt idx="5">
                  <c:v>20459</c:v>
                </c:pt>
                <c:pt idx="6">
                  <c:v>25145</c:v>
                </c:pt>
              </c:numCache>
            </c:numRef>
          </c:val>
        </c:ser>
        <c:dLbls>
          <c:showLegendKey val="0"/>
          <c:showVal val="0"/>
          <c:showCatName val="0"/>
          <c:showSerName val="0"/>
          <c:showPercent val="0"/>
          <c:showBubbleSize val="0"/>
        </c:dLbls>
        <c:gapWidth val="77"/>
        <c:axId val="210191192"/>
        <c:axId val="210191584"/>
      </c:barChart>
      <c:catAx>
        <c:axId val="210191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10191584"/>
        <c:crosses val="autoZero"/>
        <c:auto val="1"/>
        <c:lblAlgn val="ctr"/>
        <c:lblOffset val="100"/>
        <c:noMultiLvlLbl val="0"/>
      </c:catAx>
      <c:valAx>
        <c:axId val="210191584"/>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10191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Percent Below Poverty</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9.1126889195925542E-2"/>
          <c:w val="0.8756722446465450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C0D730"/>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Sheet1!$G$3:$G$9</c:f>
              <c:numCache>
                <c:formatCode>0.0%</c:formatCode>
                <c:ptCount val="7"/>
                <c:pt idx="0">
                  <c:v>0.13700000000000001</c:v>
                </c:pt>
                <c:pt idx="1">
                  <c:v>0.23200000000000001</c:v>
                </c:pt>
                <c:pt idx="2">
                  <c:v>0.26800000000000002</c:v>
                </c:pt>
                <c:pt idx="3">
                  <c:v>0.19</c:v>
                </c:pt>
                <c:pt idx="4">
                  <c:v>0.126</c:v>
                </c:pt>
                <c:pt idx="5">
                  <c:v>8.3000000000000004E-2</c:v>
                </c:pt>
                <c:pt idx="6">
                  <c:v>4.2000000000000003E-2</c:v>
                </c:pt>
              </c:numCache>
            </c:numRef>
          </c:val>
        </c:ser>
        <c:dLbls>
          <c:showLegendKey val="0"/>
          <c:showVal val="0"/>
          <c:showCatName val="0"/>
          <c:showSerName val="0"/>
          <c:showPercent val="0"/>
          <c:showBubbleSize val="0"/>
        </c:dLbls>
        <c:gapWidth val="77"/>
        <c:axId val="208338080"/>
        <c:axId val="208338472"/>
      </c:barChart>
      <c:catAx>
        <c:axId val="20833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08338472"/>
        <c:crosses val="autoZero"/>
        <c:auto val="1"/>
        <c:lblAlgn val="ctr"/>
        <c:lblOffset val="100"/>
        <c:noMultiLvlLbl val="0"/>
      </c:catAx>
      <c:valAx>
        <c:axId val="208338472"/>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08338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200"/>
            </a:pPr>
            <a:r>
              <a:rPr lang="en-US" sz="2200"/>
              <a:t>Percent Below Poverty by Age Group</a:t>
            </a:r>
          </a:p>
        </c:rich>
      </c:tx>
      <c:layout>
        <c:manualLayout>
          <c:xMode val="edge"/>
          <c:yMode val="edge"/>
          <c:x val="0.22088180153951345"/>
          <c:y val="2.2476523767862352E-2"/>
        </c:manualLayout>
      </c:layout>
      <c:overlay val="0"/>
      <c:spPr>
        <a:noFill/>
        <a:ln w="25400">
          <a:noFill/>
        </a:ln>
      </c:spPr>
    </c:title>
    <c:autoTitleDeleted val="0"/>
    <c:plotArea>
      <c:layout>
        <c:manualLayout>
          <c:layoutTarget val="inner"/>
          <c:xMode val="edge"/>
          <c:yMode val="edge"/>
          <c:x val="8.3928626568737716E-2"/>
          <c:y val="0.12203703703703705"/>
          <c:w val="0.90066521096627628"/>
          <c:h val="0.73377063283756194"/>
        </c:manualLayout>
      </c:layout>
      <c:barChart>
        <c:barDir val="col"/>
        <c:grouping val="clustered"/>
        <c:varyColors val="0"/>
        <c:ser>
          <c:idx val="0"/>
          <c:order val="0"/>
          <c:tx>
            <c:strRef>
              <c:f>'B17001'!$V$65</c:f>
              <c:strCache>
                <c:ptCount val="1"/>
                <c:pt idx="0">
                  <c:v>Kansas</c:v>
                </c:pt>
              </c:strCache>
            </c:strRef>
          </c:tx>
          <c:spPr>
            <a:solidFill>
              <a:srgbClr val="FFCF1D"/>
            </a:solidFill>
            <a:ln w="25400">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'B17001'!$U$93:$U$102</c:f>
              <c:strCache>
                <c:ptCount val="10"/>
                <c:pt idx="0">
                  <c:v>0-4</c:v>
                </c:pt>
                <c:pt idx="1">
                  <c:v>5-11</c:v>
                </c:pt>
                <c:pt idx="2">
                  <c:v>12-17</c:v>
                </c:pt>
                <c:pt idx="3">
                  <c:v>18-24</c:v>
                </c:pt>
                <c:pt idx="4">
                  <c:v>25-34</c:v>
                </c:pt>
                <c:pt idx="5">
                  <c:v>35-44</c:v>
                </c:pt>
                <c:pt idx="6">
                  <c:v>45-54</c:v>
                </c:pt>
                <c:pt idx="7">
                  <c:v>55-64</c:v>
                </c:pt>
                <c:pt idx="8">
                  <c:v>65-74</c:v>
                </c:pt>
                <c:pt idx="9">
                  <c:v>75+</c:v>
                </c:pt>
              </c:strCache>
            </c:strRef>
          </c:cat>
          <c:val>
            <c:numRef>
              <c:f>'B17001'!$V$93:$V$102</c:f>
              <c:numCache>
                <c:formatCode>0.00%</c:formatCode>
                <c:ptCount val="10"/>
                <c:pt idx="0">
                  <c:v>0.23477215823735603</c:v>
                </c:pt>
                <c:pt idx="1">
                  <c:v>0.1928787452271136</c:v>
                </c:pt>
                <c:pt idx="2">
                  <c:v>0.14998708322216434</c:v>
                </c:pt>
                <c:pt idx="3">
                  <c:v>0.28142030940884871</c:v>
                </c:pt>
                <c:pt idx="4">
                  <c:v>0.14812683783074324</c:v>
                </c:pt>
                <c:pt idx="5">
                  <c:v>0.10752024455123965</c:v>
                </c:pt>
                <c:pt idx="6">
                  <c:v>8.8132891480347336E-2</c:v>
                </c:pt>
                <c:pt idx="7">
                  <c:v>7.9615817719719997E-2</c:v>
                </c:pt>
                <c:pt idx="8">
                  <c:v>6.2209618941553378E-2</c:v>
                </c:pt>
                <c:pt idx="9">
                  <c:v>8.6942812766404684E-2</c:v>
                </c:pt>
              </c:numCache>
            </c:numRef>
          </c:val>
        </c:ser>
        <c:ser>
          <c:idx val="1"/>
          <c:order val="1"/>
          <c:tx>
            <c:strRef>
              <c:f>'B17001'!$X$65</c:f>
              <c:strCache>
                <c:ptCount val="1"/>
                <c:pt idx="0">
                  <c:v>Riley County</c:v>
                </c:pt>
              </c:strCache>
            </c:strRef>
          </c:tx>
          <c:spPr>
            <a:solidFill>
              <a:srgbClr val="C0D730"/>
            </a:solidFill>
            <a:ln w="25400">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'B17001'!$U$93:$U$102</c:f>
              <c:strCache>
                <c:ptCount val="10"/>
                <c:pt idx="0">
                  <c:v>0-4</c:v>
                </c:pt>
                <c:pt idx="1">
                  <c:v>5-11</c:v>
                </c:pt>
                <c:pt idx="2">
                  <c:v>12-17</c:v>
                </c:pt>
                <c:pt idx="3">
                  <c:v>18-24</c:v>
                </c:pt>
                <c:pt idx="4">
                  <c:v>25-34</c:v>
                </c:pt>
                <c:pt idx="5">
                  <c:v>35-44</c:v>
                </c:pt>
                <c:pt idx="6">
                  <c:v>45-54</c:v>
                </c:pt>
                <c:pt idx="7">
                  <c:v>55-64</c:v>
                </c:pt>
                <c:pt idx="8">
                  <c:v>65-74</c:v>
                </c:pt>
                <c:pt idx="9">
                  <c:v>75+</c:v>
                </c:pt>
              </c:strCache>
            </c:strRef>
          </c:cat>
          <c:val>
            <c:numRef>
              <c:f>'B17001'!$X$93:$X$102</c:f>
              <c:numCache>
                <c:formatCode>0.00%</c:formatCode>
                <c:ptCount val="10"/>
                <c:pt idx="0">
                  <c:v>0.14191928943811546</c:v>
                </c:pt>
                <c:pt idx="1">
                  <c:v>0.13460427498555749</c:v>
                </c:pt>
                <c:pt idx="2">
                  <c:v>2.7632790911882098E-2</c:v>
                </c:pt>
                <c:pt idx="3">
                  <c:v>0.59646091515729271</c:v>
                </c:pt>
                <c:pt idx="4">
                  <c:v>0.1180731618978631</c:v>
                </c:pt>
                <c:pt idx="5">
                  <c:v>8.7904599659284502E-2</c:v>
                </c:pt>
                <c:pt idx="6">
                  <c:v>5.5565578206747249E-2</c:v>
                </c:pt>
                <c:pt idx="7">
                  <c:v>4.9330783938814529E-2</c:v>
                </c:pt>
                <c:pt idx="8">
                  <c:v>3.2155477031802118E-2</c:v>
                </c:pt>
                <c:pt idx="9">
                  <c:v>5.3090004147656571E-2</c:v>
                </c:pt>
              </c:numCache>
            </c:numRef>
          </c:val>
        </c:ser>
        <c:dLbls>
          <c:showLegendKey val="0"/>
          <c:showVal val="0"/>
          <c:showCatName val="0"/>
          <c:showSerName val="0"/>
          <c:showPercent val="0"/>
          <c:showBubbleSize val="0"/>
        </c:dLbls>
        <c:gapWidth val="104"/>
        <c:overlap val="-27"/>
        <c:axId val="208339256"/>
        <c:axId val="236853536"/>
      </c:barChart>
      <c:catAx>
        <c:axId val="208339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solidFill>
                  <a:schemeClr val="tx1">
                    <a:lumMod val="50000"/>
                    <a:lumOff val="50000"/>
                  </a:schemeClr>
                </a:solidFill>
              </a:defRPr>
            </a:pPr>
            <a:endParaRPr lang="en-US"/>
          </a:p>
        </c:txPr>
        <c:crossAx val="236853536"/>
        <c:crosses val="autoZero"/>
        <c:auto val="1"/>
        <c:lblAlgn val="ctr"/>
        <c:lblOffset val="100"/>
        <c:noMultiLvlLbl val="0"/>
      </c:catAx>
      <c:valAx>
        <c:axId val="236853536"/>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60000000" vert="horz"/>
          <a:lstStyle/>
          <a:p>
            <a:pPr>
              <a:defRPr sz="1400">
                <a:solidFill>
                  <a:schemeClr val="bg1">
                    <a:lumMod val="50000"/>
                  </a:schemeClr>
                </a:solidFill>
              </a:defRPr>
            </a:pPr>
            <a:endParaRPr lang="en-US"/>
          </a:p>
        </c:txPr>
        <c:crossAx val="208339256"/>
        <c:crosses val="autoZero"/>
        <c:crossBetween val="between"/>
      </c:valAx>
      <c:spPr>
        <a:noFill/>
        <a:ln>
          <a:solidFill>
            <a:schemeClr val="tx1">
              <a:lumMod val="15000"/>
              <a:lumOff val="85000"/>
            </a:schemeClr>
          </a:solidFill>
        </a:ln>
        <a:effectLst/>
      </c:spPr>
    </c:plotArea>
    <c:legend>
      <c:legendPos val="b"/>
      <c:layout>
        <c:manualLayout>
          <c:xMode val="edge"/>
          <c:yMode val="edge"/>
          <c:x val="0.27617558834557443"/>
          <c:y val="0.94797696121318165"/>
          <c:w val="0.36921745075983148"/>
          <c:h val="4.0911927675707206E-2"/>
        </c:manualLayout>
      </c:layout>
      <c:overlay val="0"/>
      <c:spPr>
        <a:noFill/>
        <a:ln w="25400">
          <a:noFill/>
        </a:ln>
      </c:spPr>
      <c:txPr>
        <a:bodyPr rot="0" vert="horz"/>
        <a:lstStyle/>
        <a:p>
          <a:pPr>
            <a:defRPr sz="1400">
              <a:solidFill>
                <a:schemeClr val="tx1">
                  <a:lumMod val="50000"/>
                  <a:lumOff val="50000"/>
                </a:schemeClr>
              </a:solidFill>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latin typeface="Trebuchet MS" panose="020B0603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0CEFF-EC17-41A6-A735-39532E24E07D}"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en-US"/>
        </a:p>
      </dgm:t>
    </dgm:pt>
    <dgm:pt modelId="{D5C9F940-6DE8-4B8B-8C23-756C9480E641}">
      <dgm:prSet phldrT="[Text]" custT="1"/>
      <dgm:spPr>
        <a:xfrm>
          <a:off x="24230" y="4680"/>
          <a:ext cx="8355311" cy="1216851"/>
        </a:xfrm>
        <a:gradFill rotWithShape="0">
          <a:gsLst>
            <a:gs pos="0">
              <a:srgbClr val="629DD1">
                <a:hueOff val="0"/>
                <a:satOff val="0"/>
                <a:lumOff val="0"/>
                <a:alphaOff val="0"/>
                <a:shade val="70000"/>
                <a:satMod val="120000"/>
              </a:srgbClr>
            </a:gs>
            <a:gs pos="35000">
              <a:srgbClr val="629DD1">
                <a:hueOff val="0"/>
                <a:satOff val="0"/>
                <a:lumOff val="0"/>
                <a:alphaOff val="0"/>
                <a:shade val="100000"/>
                <a:satMod val="150000"/>
              </a:srgbClr>
            </a:gs>
            <a:gs pos="70000">
              <a:srgbClr val="629DD1">
                <a:hueOff val="0"/>
                <a:satOff val="0"/>
                <a:lumOff val="0"/>
                <a:alphaOff val="0"/>
                <a:tint val="100000"/>
                <a:shade val="100000"/>
                <a:satMod val="200000"/>
                <a:greenMod val="100000"/>
              </a:srgbClr>
            </a:gs>
            <a:gs pos="100000">
              <a:srgbClr val="629DD1">
                <a:hueOff val="0"/>
                <a:satOff val="0"/>
                <a:lumOff val="0"/>
                <a:alphaOff val="0"/>
                <a:tint val="100000"/>
                <a:shade val="100000"/>
                <a:satMod val="250000"/>
                <a:greenMod val="100000"/>
              </a:srgbClr>
            </a:gs>
          </a:gsLst>
          <a:lin ang="16200000" scaled="1"/>
        </a:gra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Comprehensive Community Needs Assessment</a:t>
          </a:r>
          <a:endParaRPr lang="en-US" sz="1600" b="1" dirty="0">
            <a:solidFill>
              <a:sysClr val="window" lastClr="FFFFFF"/>
            </a:solidFill>
            <a:latin typeface="Century Gothic"/>
            <a:ea typeface="+mn-ea"/>
            <a:cs typeface="+mn-cs"/>
          </a:endParaRPr>
        </a:p>
      </dgm:t>
    </dgm:pt>
    <dgm:pt modelId="{2A2EA26C-BE3F-447E-BF6F-D161F48FBD36}" type="parTrans" cxnId="{F5C4A559-BAAB-490E-AEB4-E7958653C290}">
      <dgm:prSet/>
      <dgm:spPr/>
      <dgm:t>
        <a:bodyPr/>
        <a:lstStyle/>
        <a:p>
          <a:endParaRPr lang="en-US"/>
        </a:p>
      </dgm:t>
    </dgm:pt>
    <dgm:pt modelId="{9C732419-243E-4C6D-8B73-19D181596280}" type="sibTrans" cxnId="{F5C4A559-BAAB-490E-AEB4-E7958653C290}">
      <dgm:prSet/>
      <dgm:spPr/>
      <dgm:t>
        <a:bodyPr/>
        <a:lstStyle/>
        <a:p>
          <a:endParaRPr lang="en-US"/>
        </a:p>
      </dgm:t>
    </dgm:pt>
    <dgm:pt modelId="{94BA59FE-39F2-4343-8CD7-CCF53B39A180}">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b="0" dirty="0" smtClean="0">
              <a:solidFill>
                <a:sysClr val="windowText" lastClr="000000">
                  <a:hueOff val="0"/>
                  <a:satOff val="0"/>
                  <a:lumOff val="0"/>
                  <a:alphaOff val="0"/>
                </a:sysClr>
              </a:solidFill>
              <a:latin typeface="Century Gothic"/>
              <a:ea typeface="+mn-ea"/>
              <a:cs typeface="+mn-cs"/>
            </a:rPr>
            <a:t>April 2014 – November 2014</a:t>
          </a:r>
        </a:p>
        <a:p>
          <a:endParaRPr lang="en-US" sz="1000" b="1" dirty="0" smtClean="0">
            <a:solidFill>
              <a:sysClr val="windowText" lastClr="000000">
                <a:hueOff val="0"/>
                <a:satOff val="0"/>
                <a:lumOff val="0"/>
                <a:alphaOff val="0"/>
              </a:sysClr>
            </a:solidFill>
            <a:latin typeface="Century Gothic"/>
            <a:ea typeface="+mn-ea"/>
            <a:cs typeface="+mn-cs"/>
          </a:endParaRPr>
        </a:p>
        <a:p>
          <a:r>
            <a:rPr lang="en-US" sz="1000" b="1" dirty="0" smtClean="0">
              <a:solidFill>
                <a:sysClr val="windowText" lastClr="000000">
                  <a:hueOff val="0"/>
                  <a:satOff val="0"/>
                  <a:lumOff val="0"/>
                  <a:alphaOff val="0"/>
                </a:sysClr>
              </a:solidFill>
              <a:latin typeface="Century Gothic"/>
              <a:ea typeface="+mn-ea"/>
              <a:cs typeface="+mn-cs"/>
            </a:rPr>
            <a:t>Planning Committee</a:t>
          </a:r>
        </a:p>
        <a:p>
          <a:r>
            <a:rPr lang="en-US" sz="1000" dirty="0" smtClean="0">
              <a:solidFill>
                <a:sysClr val="windowText" lastClr="000000">
                  <a:hueOff val="0"/>
                  <a:satOff val="0"/>
                  <a:lumOff val="0"/>
                  <a:alphaOff val="0"/>
                </a:sysClr>
              </a:solidFill>
              <a:latin typeface="Century Gothic"/>
              <a:ea typeface="+mn-ea"/>
              <a:cs typeface="+mn-cs"/>
            </a:rPr>
            <a:t>Riley County Senior Services Center*</a:t>
          </a:r>
          <a:endParaRPr lang="en-US" sz="1000" dirty="0">
            <a:solidFill>
              <a:sysClr val="windowText" lastClr="000000">
                <a:hueOff val="0"/>
                <a:satOff val="0"/>
                <a:lumOff val="0"/>
                <a:alphaOff val="0"/>
              </a:sysClr>
            </a:solidFill>
            <a:latin typeface="Century Gothic"/>
            <a:ea typeface="+mn-ea"/>
            <a:cs typeface="+mn-cs"/>
          </a:endParaRPr>
        </a:p>
      </dgm:t>
    </dgm:pt>
    <dgm:pt modelId="{A482F069-E864-4E7B-99A3-EC6924FEABA2}" type="parTrans" cxnId="{E29D62C4-405A-4C26-BCDA-20A033D338FF}">
      <dgm:prSet/>
      <dgm:spPr/>
      <dgm:t>
        <a:bodyPr/>
        <a:lstStyle/>
        <a:p>
          <a:endParaRPr lang="en-US"/>
        </a:p>
      </dgm:t>
    </dgm:pt>
    <dgm:pt modelId="{88ED1A66-8CFA-4DE7-9ECE-CD0634D99575}" type="sibTrans" cxnId="{E29D62C4-405A-4C26-BCDA-20A033D338FF}">
      <dgm:prSet/>
      <dgm:spPr/>
      <dgm:t>
        <a:bodyPr/>
        <a:lstStyle/>
        <a:p>
          <a:endParaRPr lang="en-US"/>
        </a:p>
      </dgm:t>
    </dgm:pt>
    <dgm:pt modelId="{7EF1212F-64C2-4D24-B12C-79E8F71E522A}">
      <dgm:prSet phldrT="[Text]" custT="1"/>
      <dgm:spPr>
        <a:xfrm>
          <a:off x="2597666" y="410298"/>
          <a:ext cx="5781875" cy="1216851"/>
        </a:xfrm>
        <a:solidFill>
          <a:srgbClr val="297FD5"/>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Local Public Health Systems Performance</a:t>
          </a:r>
          <a:endParaRPr lang="en-US" sz="1600" b="1" dirty="0">
            <a:solidFill>
              <a:sysClr val="window" lastClr="FFFFFF"/>
            </a:solidFill>
            <a:latin typeface="Century Gothic"/>
            <a:ea typeface="+mn-ea"/>
            <a:cs typeface="+mn-cs"/>
          </a:endParaRPr>
        </a:p>
      </dgm:t>
    </dgm:pt>
    <dgm:pt modelId="{DACAE67F-E400-4D71-B110-9F380BEC0B74}" type="parTrans" cxnId="{0B93EB0D-DD68-4591-8B7B-9C6E32B7A798}">
      <dgm:prSet/>
      <dgm:spPr/>
      <dgm:t>
        <a:bodyPr/>
        <a:lstStyle/>
        <a:p>
          <a:endParaRPr lang="en-US"/>
        </a:p>
      </dgm:t>
    </dgm:pt>
    <dgm:pt modelId="{93626A09-AEFC-44F6-935D-8FF9279A6C01}" type="sibTrans" cxnId="{0B93EB0D-DD68-4591-8B7B-9C6E32B7A798}">
      <dgm:prSet/>
      <dgm:spPr/>
      <dgm:t>
        <a:bodyPr/>
        <a:lstStyle/>
        <a:p>
          <a:endParaRPr lang="en-US"/>
        </a:p>
      </dgm:t>
    </dgm:pt>
    <dgm:pt modelId="{6F543F51-1F1A-4E82-A5D4-098069BA6D02}">
      <dgm:prSet phldrT="[Text]" custT="1"/>
      <dgm:spPr>
        <a:xfrm>
          <a:off x="2597666" y="1348666"/>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November 2013 – August 2014</a:t>
          </a:r>
        </a:p>
        <a:p>
          <a:endParaRPr lang="en-US" sz="1000" dirty="0" smtClean="0">
            <a:solidFill>
              <a:sysClr val="windowText" lastClr="000000">
                <a:hueOff val="0"/>
                <a:satOff val="0"/>
                <a:lumOff val="0"/>
                <a:alphaOff val="0"/>
              </a:sysClr>
            </a:solidFill>
            <a:latin typeface="Century Gothic"/>
            <a:ea typeface="+mn-ea"/>
            <a:cs typeface="+mn-cs"/>
          </a:endParaRPr>
        </a:p>
        <a:p>
          <a:r>
            <a:rPr lang="en-US" sz="1000" b="1" dirty="0" smtClean="0">
              <a:solidFill>
                <a:sysClr val="windowText" lastClr="000000">
                  <a:hueOff val="0"/>
                  <a:satOff val="0"/>
                  <a:lumOff val="0"/>
                  <a:alphaOff val="0"/>
                </a:sysClr>
              </a:solidFill>
              <a:latin typeface="Century Gothic"/>
              <a:ea typeface="+mn-ea"/>
              <a:cs typeface="+mn-cs"/>
            </a:rPr>
            <a:t>Planning Committee</a:t>
          </a:r>
        </a:p>
        <a:p>
          <a:r>
            <a:rPr lang="en-US" sz="1000" dirty="0" smtClean="0">
              <a:solidFill>
                <a:sysClr val="windowText" lastClr="000000">
                  <a:hueOff val="0"/>
                  <a:satOff val="0"/>
                  <a:lumOff val="0"/>
                  <a:alphaOff val="0"/>
                </a:sysClr>
              </a:solidFill>
              <a:latin typeface="Century Gothic"/>
              <a:ea typeface="+mn-ea"/>
              <a:cs typeface="+mn-cs"/>
            </a:rPr>
            <a:t>Riley County Board of Health</a:t>
          </a:r>
        </a:p>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Envisage Consulting, Inc.* </a:t>
          </a:r>
        </a:p>
        <a:p>
          <a:r>
            <a:rPr lang="en-US" sz="1000" dirty="0" smtClean="0">
              <a:solidFill>
                <a:sysClr val="windowText" lastClr="000000">
                  <a:hueOff val="0"/>
                  <a:satOff val="0"/>
                  <a:lumOff val="0"/>
                  <a:alphaOff val="0"/>
                </a:sysClr>
              </a:solidFill>
              <a:latin typeface="Century Gothic"/>
              <a:ea typeface="+mn-ea"/>
              <a:cs typeface="+mn-cs"/>
            </a:rPr>
            <a:t>Community Partners</a:t>
          </a:r>
        </a:p>
        <a:p>
          <a:endParaRPr lang="en-US" sz="600" dirty="0" smtClean="0">
            <a:solidFill>
              <a:sysClr val="windowText" lastClr="000000">
                <a:hueOff val="0"/>
                <a:satOff val="0"/>
                <a:lumOff val="0"/>
                <a:alphaOff val="0"/>
              </a:sysClr>
            </a:solidFill>
            <a:latin typeface="Century Gothic"/>
            <a:ea typeface="+mn-ea"/>
            <a:cs typeface="+mn-cs"/>
          </a:endParaRPr>
        </a:p>
        <a:p>
          <a:r>
            <a:rPr lang="en-US" sz="600" dirty="0" smtClean="0">
              <a:solidFill>
                <a:sysClr val="windowText" lastClr="000000">
                  <a:hueOff val="0"/>
                  <a:satOff val="0"/>
                  <a:lumOff val="0"/>
                  <a:alphaOff val="0"/>
                </a:sysClr>
              </a:solidFill>
              <a:latin typeface="Century Gothic"/>
              <a:ea typeface="+mn-ea"/>
              <a:cs typeface="+mn-cs"/>
            </a:rPr>
            <a:t>*Funding approved by the Riley County Board of Health</a:t>
          </a:r>
          <a:endParaRPr lang="en-US" sz="600" dirty="0">
            <a:solidFill>
              <a:sysClr val="windowText" lastClr="000000">
                <a:hueOff val="0"/>
                <a:satOff val="0"/>
                <a:lumOff val="0"/>
                <a:alphaOff val="0"/>
              </a:sysClr>
            </a:solidFill>
            <a:latin typeface="Century Gothic"/>
            <a:ea typeface="+mn-ea"/>
            <a:cs typeface="+mn-cs"/>
          </a:endParaRPr>
        </a:p>
      </dgm:t>
    </dgm:pt>
    <dgm:pt modelId="{A1C5F276-E043-412C-8AC9-CC8B20869AA3}" type="parTrans" cxnId="{088755AE-36D0-4177-AF5F-2C7648053FE0}">
      <dgm:prSet/>
      <dgm:spPr/>
      <dgm:t>
        <a:bodyPr/>
        <a:lstStyle/>
        <a:p>
          <a:endParaRPr lang="en-US"/>
        </a:p>
      </dgm:t>
    </dgm:pt>
    <dgm:pt modelId="{E212F914-FC20-487B-A7CC-9AF94785060A}" type="sibTrans" cxnId="{088755AE-36D0-4177-AF5F-2C7648053FE0}">
      <dgm:prSet/>
      <dgm:spPr/>
      <dgm:t>
        <a:bodyPr/>
        <a:lstStyle/>
        <a:p>
          <a:endParaRPr lang="en-US"/>
        </a:p>
      </dgm:t>
    </dgm:pt>
    <dgm:pt modelId="{55880368-DA22-48B4-B69A-1BB5DE73779E}">
      <dgm:prSet phldrT="[Text]" custT="1"/>
      <dgm:spPr>
        <a:xfrm>
          <a:off x="5171102" y="815915"/>
          <a:ext cx="3208439" cy="1216851"/>
        </a:xfrm>
        <a:solidFill>
          <a:srgbClr val="4A66AC"/>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rgbClr val="FFCF1D"/>
              </a:solidFill>
              <a:latin typeface="Century Gothic"/>
              <a:ea typeface="+mn-ea"/>
              <a:cs typeface="+mn-cs"/>
            </a:rPr>
            <a:t>Community Health Improvement Plan</a:t>
          </a:r>
          <a:endParaRPr lang="en-US" sz="1600" b="1" dirty="0">
            <a:solidFill>
              <a:srgbClr val="FFCF1D"/>
            </a:solidFill>
            <a:latin typeface="Century Gothic"/>
            <a:ea typeface="+mn-ea"/>
            <a:cs typeface="+mn-cs"/>
          </a:endParaRPr>
        </a:p>
      </dgm:t>
    </dgm:pt>
    <dgm:pt modelId="{1042EFE7-4822-4512-8E37-BE7B9783C58E}" type="parTrans" cxnId="{3869F0CE-D7AE-4EF6-94F9-018AF41C49E0}">
      <dgm:prSet/>
      <dgm:spPr/>
      <dgm:t>
        <a:bodyPr/>
        <a:lstStyle/>
        <a:p>
          <a:endParaRPr lang="en-US"/>
        </a:p>
      </dgm:t>
    </dgm:pt>
    <dgm:pt modelId="{97C83D36-19DC-4A06-909E-1EECFAB3E15F}" type="sibTrans" cxnId="{3869F0CE-D7AE-4EF6-94F9-018AF41C49E0}">
      <dgm:prSet/>
      <dgm:spPr/>
      <dgm:t>
        <a:bodyPr/>
        <a:lstStyle/>
        <a:p>
          <a:endParaRPr lang="en-US"/>
        </a:p>
      </dgm:t>
    </dgm:pt>
    <dgm:pt modelId="{0B850794-DE9E-44B6-A3BA-C602FB4356A5}">
      <dgm:prSet phldrT="[Text]" custT="1"/>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October 2014 – April 2015</a:t>
          </a:r>
        </a:p>
        <a:p>
          <a:endParaRPr lang="en-US" sz="1000" dirty="0" smtClean="0">
            <a:solidFill>
              <a:sysClr val="windowText" lastClr="000000">
                <a:hueOff val="0"/>
                <a:satOff val="0"/>
                <a:lumOff val="0"/>
                <a:alphaOff val="0"/>
              </a:sysClr>
            </a:solidFill>
            <a:latin typeface="Century Gothic"/>
            <a:ea typeface="+mn-ea"/>
            <a:cs typeface="+mn-cs"/>
          </a:endParaRPr>
        </a:p>
        <a:p>
          <a:r>
            <a:rPr lang="en-US" sz="1000" b="1" dirty="0" smtClean="0">
              <a:solidFill>
                <a:sysClr val="windowText" lastClr="000000">
                  <a:hueOff val="0"/>
                  <a:satOff val="0"/>
                  <a:lumOff val="0"/>
                  <a:alphaOff val="0"/>
                </a:sysClr>
              </a:solidFill>
              <a:latin typeface="Century Gothic"/>
              <a:ea typeface="+mn-ea"/>
              <a:cs typeface="+mn-cs"/>
            </a:rPr>
            <a:t>Planning Committee</a:t>
          </a:r>
        </a:p>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Mercy Regional Health Center</a:t>
          </a:r>
        </a:p>
        <a:p>
          <a:r>
            <a:rPr lang="en-US" sz="1000" dirty="0" smtClean="0">
              <a:solidFill>
                <a:sysClr val="windowText" lastClr="000000">
                  <a:hueOff val="0"/>
                  <a:satOff val="0"/>
                  <a:lumOff val="0"/>
                  <a:alphaOff val="0"/>
                </a:sysClr>
              </a:solidFill>
              <a:latin typeface="Century Gothic"/>
              <a:ea typeface="+mn-ea"/>
              <a:cs typeface="+mn-cs"/>
            </a:rPr>
            <a:t>Riley County Seniors’ Service Center</a:t>
          </a:r>
        </a:p>
        <a:p>
          <a:r>
            <a:rPr lang="en-US" sz="1000" dirty="0" err="1" smtClean="0">
              <a:solidFill>
                <a:sysClr val="windowText" lastClr="000000">
                  <a:hueOff val="0"/>
                  <a:satOff val="0"/>
                  <a:lumOff val="0"/>
                  <a:alphaOff val="0"/>
                </a:sysClr>
              </a:solidFill>
              <a:latin typeface="Century Gothic"/>
              <a:ea typeface="+mn-ea"/>
              <a:cs typeface="+mn-cs"/>
            </a:rPr>
            <a:t>Konza</a:t>
          </a:r>
          <a:r>
            <a:rPr lang="en-US" sz="1000" dirty="0" smtClean="0">
              <a:solidFill>
                <a:sysClr val="windowText" lastClr="000000">
                  <a:hueOff val="0"/>
                  <a:satOff val="0"/>
                  <a:lumOff val="0"/>
                  <a:alphaOff val="0"/>
                </a:sysClr>
              </a:solidFill>
              <a:latin typeface="Century Gothic"/>
              <a:ea typeface="+mn-ea"/>
              <a:cs typeface="+mn-cs"/>
            </a:rPr>
            <a:t> United Way</a:t>
          </a:r>
        </a:p>
        <a:p>
          <a:r>
            <a:rPr lang="en-US" sz="1000" dirty="0" smtClean="0">
              <a:solidFill>
                <a:sysClr val="windowText" lastClr="000000">
                  <a:hueOff val="0"/>
                  <a:satOff val="0"/>
                  <a:lumOff val="0"/>
                  <a:alphaOff val="0"/>
                </a:sysClr>
              </a:solidFill>
              <a:latin typeface="Century Gothic"/>
              <a:ea typeface="+mn-ea"/>
              <a:cs typeface="+mn-cs"/>
            </a:rPr>
            <a:t>First United Methodist Church</a:t>
          </a:r>
        </a:p>
        <a:p>
          <a:r>
            <a:rPr lang="en-US" sz="1000" dirty="0" smtClean="0">
              <a:solidFill>
                <a:sysClr val="windowText" lastClr="000000">
                  <a:hueOff val="0"/>
                  <a:satOff val="0"/>
                  <a:lumOff val="0"/>
                  <a:alphaOff val="0"/>
                </a:sysClr>
              </a:solidFill>
              <a:latin typeface="Century Gothic"/>
              <a:ea typeface="+mn-ea"/>
              <a:cs typeface="+mn-cs"/>
            </a:rPr>
            <a:t>Community Partners</a:t>
          </a:r>
        </a:p>
        <a:p>
          <a:endParaRPr lang="en-US" sz="800" dirty="0" smtClean="0">
            <a:solidFill>
              <a:sysClr val="windowText" lastClr="000000">
                <a:hueOff val="0"/>
                <a:satOff val="0"/>
                <a:lumOff val="0"/>
                <a:alphaOff val="0"/>
              </a:sysClr>
            </a:solidFill>
            <a:latin typeface="Century Gothic"/>
            <a:ea typeface="+mn-ea"/>
            <a:cs typeface="+mn-cs"/>
          </a:endParaRPr>
        </a:p>
        <a:p>
          <a:r>
            <a:rPr lang="en-US" sz="600" dirty="0" smtClean="0">
              <a:solidFill>
                <a:sysClr val="windowText" lastClr="000000">
                  <a:hueOff val="0"/>
                  <a:satOff val="0"/>
                  <a:lumOff val="0"/>
                  <a:alphaOff val="0"/>
                </a:sysClr>
              </a:solidFill>
              <a:latin typeface="Century Gothic"/>
              <a:ea typeface="+mn-ea"/>
              <a:cs typeface="+mn-cs"/>
            </a:rPr>
            <a:t>*Funding approved by the Riley County Board of Health</a:t>
          </a:r>
        </a:p>
        <a:p>
          <a:r>
            <a:rPr lang="en-US" sz="600" dirty="0" smtClean="0">
              <a:solidFill>
                <a:sysClr val="windowText" lastClr="000000">
                  <a:hueOff val="0"/>
                  <a:satOff val="0"/>
                  <a:lumOff val="0"/>
                  <a:alphaOff val="0"/>
                </a:sysClr>
              </a:solidFill>
              <a:latin typeface="Century Gothic"/>
              <a:ea typeface="+mn-ea"/>
              <a:cs typeface="+mn-cs"/>
            </a:rPr>
            <a:t>**Funding for this project provided by a grant from the Kansas Health Institute (Accreditation Readiness Mini-Grant)</a:t>
          </a:r>
          <a:endParaRPr lang="en-US" sz="600" dirty="0">
            <a:solidFill>
              <a:sysClr val="windowText" lastClr="000000">
                <a:hueOff val="0"/>
                <a:satOff val="0"/>
                <a:lumOff val="0"/>
                <a:alphaOff val="0"/>
              </a:sysClr>
            </a:solidFill>
            <a:latin typeface="Century Gothic"/>
            <a:ea typeface="+mn-ea"/>
            <a:cs typeface="+mn-cs"/>
          </a:endParaRPr>
        </a:p>
      </dgm:t>
    </dgm:pt>
    <dgm:pt modelId="{38DB4333-EC31-46D2-9929-C5C22CEFB52E}" type="parTrans" cxnId="{5A0CC795-A9F9-423A-84EF-21D8A20C8086}">
      <dgm:prSet/>
      <dgm:spPr/>
      <dgm:t>
        <a:bodyPr/>
        <a:lstStyle/>
        <a:p>
          <a:endParaRPr lang="en-US"/>
        </a:p>
      </dgm:t>
    </dgm:pt>
    <dgm:pt modelId="{AEFB4807-5C79-4149-9DCA-C04F1285BFC0}" type="sibTrans" cxnId="{5A0CC795-A9F9-423A-84EF-21D8A20C8086}">
      <dgm:prSet/>
      <dgm:spPr/>
      <dgm:t>
        <a:bodyPr/>
        <a:lstStyle/>
        <a:p>
          <a:endParaRPr lang="en-US"/>
        </a:p>
      </dgm:t>
    </dgm:pt>
    <dgm:pt modelId="{03BBB77A-CBF9-4176-BE76-59D9781944CA}">
      <dgm:prSet phldrT="[Text]"/>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800" dirty="0">
            <a:solidFill>
              <a:sysClr val="windowText" lastClr="000000">
                <a:hueOff val="0"/>
                <a:satOff val="0"/>
                <a:lumOff val="0"/>
                <a:alphaOff val="0"/>
              </a:sysClr>
            </a:solidFill>
            <a:latin typeface="Century Gothic"/>
            <a:ea typeface="+mn-ea"/>
            <a:cs typeface="+mn-cs"/>
          </a:endParaRPr>
        </a:p>
      </dgm:t>
    </dgm:pt>
    <dgm:pt modelId="{03D1BE01-C47E-4833-ADA3-82B2278CE4D1}" type="parTrans" cxnId="{3C53BB01-ADF0-48EA-B2D4-1811FEC86C17}">
      <dgm:prSet/>
      <dgm:spPr/>
      <dgm:t>
        <a:bodyPr/>
        <a:lstStyle/>
        <a:p>
          <a:endParaRPr lang="en-US"/>
        </a:p>
      </dgm:t>
    </dgm:pt>
    <dgm:pt modelId="{2B496A7C-A281-4631-8A96-8B5669BF1792}" type="sibTrans" cxnId="{3C53BB01-ADF0-48EA-B2D4-1811FEC86C17}">
      <dgm:prSet/>
      <dgm:spPr/>
      <dgm:t>
        <a:bodyPr/>
        <a:lstStyle/>
        <a:p>
          <a:endParaRPr lang="en-US"/>
        </a:p>
      </dgm:t>
    </dgm:pt>
    <dgm:pt modelId="{929DDBEC-D2F6-46E1-AFFE-C6A43A7960F6}">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Mercy Regional Health Center**</a:t>
          </a:r>
          <a:endParaRPr lang="en-US" sz="1000" dirty="0">
            <a:solidFill>
              <a:sysClr val="windowText" lastClr="000000">
                <a:hueOff val="0"/>
                <a:satOff val="0"/>
                <a:lumOff val="0"/>
                <a:alphaOff val="0"/>
              </a:sysClr>
            </a:solidFill>
            <a:latin typeface="Century Gothic"/>
            <a:ea typeface="+mn-ea"/>
            <a:cs typeface="+mn-cs"/>
          </a:endParaRPr>
        </a:p>
      </dgm:t>
    </dgm:pt>
    <dgm:pt modelId="{5021A1E1-49F7-4C41-846E-42891999B7DE}" type="parTrans" cxnId="{214784CD-4030-47B9-8E67-2ED9E503CA68}">
      <dgm:prSet/>
      <dgm:spPr/>
      <dgm:t>
        <a:bodyPr/>
        <a:lstStyle/>
        <a:p>
          <a:endParaRPr lang="en-US"/>
        </a:p>
      </dgm:t>
    </dgm:pt>
    <dgm:pt modelId="{A9175E70-8F8D-419F-9852-43733BF3D65A}" type="sibTrans" cxnId="{214784CD-4030-47B9-8E67-2ED9E503CA68}">
      <dgm:prSet/>
      <dgm:spPr/>
      <dgm:t>
        <a:bodyPr/>
        <a:lstStyle/>
        <a:p>
          <a:endParaRPr lang="en-US"/>
        </a:p>
      </dgm:t>
    </dgm:pt>
    <dgm:pt modelId="{11FF40C8-AAC1-44FF-B6AD-85C03D6B7BDA}">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Riley County Council on Aging**</a:t>
          </a:r>
          <a:endParaRPr lang="en-US" sz="1000" dirty="0">
            <a:solidFill>
              <a:sysClr val="windowText" lastClr="000000">
                <a:hueOff val="0"/>
                <a:satOff val="0"/>
                <a:lumOff val="0"/>
                <a:alphaOff val="0"/>
              </a:sysClr>
            </a:solidFill>
            <a:latin typeface="Century Gothic"/>
            <a:ea typeface="+mn-ea"/>
            <a:cs typeface="+mn-cs"/>
          </a:endParaRPr>
        </a:p>
      </dgm:t>
    </dgm:pt>
    <dgm:pt modelId="{2A59C0F5-7DF1-4CE3-B9B6-96E411BCCA31}" type="parTrans" cxnId="{17C4EC25-0682-4654-858C-D1183203C849}">
      <dgm:prSet/>
      <dgm:spPr/>
      <dgm:t>
        <a:bodyPr/>
        <a:lstStyle/>
        <a:p>
          <a:endParaRPr lang="en-US"/>
        </a:p>
      </dgm:t>
    </dgm:pt>
    <dgm:pt modelId="{8F893FEA-B255-4105-BFFA-322CE228E460}" type="sibTrans" cxnId="{17C4EC25-0682-4654-858C-D1183203C849}">
      <dgm:prSet/>
      <dgm:spPr/>
      <dgm:t>
        <a:bodyPr/>
        <a:lstStyle/>
        <a:p>
          <a:endParaRPr lang="en-US"/>
        </a:p>
      </dgm:t>
    </dgm:pt>
    <dgm:pt modelId="{511F940B-2D48-49D0-9E09-792A18924C71}">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United Way of Riley County**</a:t>
          </a:r>
        </a:p>
        <a:p>
          <a:r>
            <a:rPr lang="en-US" sz="1000" dirty="0" smtClean="0">
              <a:solidFill>
                <a:sysClr val="windowText" lastClr="000000">
                  <a:hueOff val="0"/>
                  <a:satOff val="0"/>
                  <a:lumOff val="0"/>
                  <a:alphaOff val="0"/>
                </a:sysClr>
              </a:solidFill>
              <a:latin typeface="Century Gothic"/>
              <a:ea typeface="+mn-ea"/>
              <a:cs typeface="+mn-cs"/>
            </a:rPr>
            <a:t>And more than 50 community partners</a:t>
          </a:r>
        </a:p>
      </dgm:t>
    </dgm:pt>
    <dgm:pt modelId="{51B7C955-1A5E-4041-9FF3-DE4A4DA66BCA}" type="parTrans" cxnId="{7FB48390-5063-48D3-88DF-F1DB67BCC3F4}">
      <dgm:prSet/>
      <dgm:spPr/>
      <dgm:t>
        <a:bodyPr/>
        <a:lstStyle/>
        <a:p>
          <a:endParaRPr lang="en-US"/>
        </a:p>
      </dgm:t>
    </dgm:pt>
    <dgm:pt modelId="{E9073DC6-FDA8-4363-8AE1-E11C19BBC7ED}" type="sibTrans" cxnId="{7FB48390-5063-48D3-88DF-F1DB67BCC3F4}">
      <dgm:prSet/>
      <dgm:spPr/>
      <dgm:t>
        <a:bodyPr/>
        <a:lstStyle/>
        <a:p>
          <a:endParaRPr lang="en-US"/>
        </a:p>
      </dgm:t>
    </dgm:pt>
    <dgm:pt modelId="{A2649B68-BEBB-4560-9AE2-CE32565695AE}">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600" dirty="0" smtClean="0">
              <a:solidFill>
                <a:sysClr val="windowText" lastClr="000000">
                  <a:hueOff val="0"/>
                  <a:satOff val="0"/>
                  <a:lumOff val="0"/>
                  <a:alphaOff val="0"/>
                </a:sysClr>
              </a:solidFill>
              <a:latin typeface="Century Gothic"/>
              <a:ea typeface="+mn-ea"/>
              <a:cs typeface="+mn-cs"/>
            </a:rPr>
            <a:t>**A project made possible with funding from the Caroline </a:t>
          </a:r>
          <a:r>
            <a:rPr lang="en-US" sz="600" dirty="0" err="1" smtClean="0">
              <a:solidFill>
                <a:sysClr val="windowText" lastClr="000000">
                  <a:hueOff val="0"/>
                  <a:satOff val="0"/>
                  <a:lumOff val="0"/>
                  <a:alphaOff val="0"/>
                </a:sysClr>
              </a:solidFill>
              <a:latin typeface="Century Gothic"/>
              <a:ea typeface="+mn-ea"/>
              <a:cs typeface="+mn-cs"/>
            </a:rPr>
            <a:t>Peine</a:t>
          </a:r>
          <a:r>
            <a:rPr lang="en-US" sz="600" dirty="0" smtClean="0">
              <a:solidFill>
                <a:sysClr val="windowText" lastClr="000000">
                  <a:hueOff val="0"/>
                  <a:satOff val="0"/>
                  <a:lumOff val="0"/>
                  <a:alphaOff val="0"/>
                </a:sysClr>
              </a:solidFill>
              <a:latin typeface="Century Gothic"/>
              <a:ea typeface="+mn-ea"/>
              <a:cs typeface="+mn-cs"/>
            </a:rPr>
            <a:t> Foundation Charitable Foundation (Manhattan Fund) and the above.</a:t>
          </a:r>
        </a:p>
      </dgm:t>
    </dgm:pt>
    <dgm:pt modelId="{9AAFC52E-276C-4869-AF97-F916DA0CB059}" type="parTrans" cxnId="{12653269-10B2-45C2-BD1E-D6441AFA2FE4}">
      <dgm:prSet/>
      <dgm:spPr/>
      <dgm:t>
        <a:bodyPr/>
        <a:lstStyle/>
        <a:p>
          <a:endParaRPr lang="en-US"/>
        </a:p>
      </dgm:t>
    </dgm:pt>
    <dgm:pt modelId="{AE7618EC-6412-4CA8-98C8-4B02D330A77A}" type="sibTrans" cxnId="{12653269-10B2-45C2-BD1E-D6441AFA2FE4}">
      <dgm:prSet/>
      <dgm:spPr/>
      <dgm:t>
        <a:bodyPr/>
        <a:lstStyle/>
        <a:p>
          <a:endParaRPr lang="en-US"/>
        </a:p>
      </dgm:t>
    </dgm:pt>
    <dgm:pt modelId="{EAF47B46-94AD-4084-84C7-B5548DBF3EBF}">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600" dirty="0" smtClean="0">
              <a:solidFill>
                <a:sysClr val="windowText" lastClr="000000">
                  <a:hueOff val="0"/>
                  <a:satOff val="0"/>
                  <a:lumOff val="0"/>
                  <a:alphaOff val="0"/>
                </a:sysClr>
              </a:solidFill>
              <a:latin typeface="Century Gothic"/>
              <a:ea typeface="+mn-ea"/>
              <a:cs typeface="+mn-cs"/>
            </a:rPr>
            <a:t>*Coordinated by RCSSC in cooperation with the Center for Community Support &amp; Research, Wichita State University.</a:t>
          </a:r>
          <a:endParaRPr lang="en-US" sz="800" dirty="0" smtClean="0">
            <a:solidFill>
              <a:sysClr val="windowText" lastClr="000000">
                <a:hueOff val="0"/>
                <a:satOff val="0"/>
                <a:lumOff val="0"/>
                <a:alphaOff val="0"/>
              </a:sysClr>
            </a:solidFill>
            <a:latin typeface="Century Gothic"/>
            <a:ea typeface="+mn-ea"/>
            <a:cs typeface="+mn-cs"/>
          </a:endParaRPr>
        </a:p>
      </dgm:t>
    </dgm:pt>
    <dgm:pt modelId="{84749DB4-9008-4246-BD90-B68817B7676F}" type="parTrans" cxnId="{3900E67B-EC5A-4B68-9E53-0496E0E51E28}">
      <dgm:prSet/>
      <dgm:spPr/>
      <dgm:t>
        <a:bodyPr/>
        <a:lstStyle/>
        <a:p>
          <a:endParaRPr lang="en-US"/>
        </a:p>
      </dgm:t>
    </dgm:pt>
    <dgm:pt modelId="{E0ABE84F-CB01-4A8C-908E-249060630864}" type="sibTrans" cxnId="{3900E67B-EC5A-4B68-9E53-0496E0E51E28}">
      <dgm:prSet/>
      <dgm:spPr/>
      <dgm:t>
        <a:bodyPr/>
        <a:lstStyle/>
        <a:p>
          <a:endParaRPr lang="en-US"/>
        </a:p>
      </dgm:t>
    </dgm:pt>
    <dgm:pt modelId="{67042967-4F42-4774-AB24-B663ED5CC89F}" type="pres">
      <dgm:prSet presAssocID="{67A0CEFF-EC17-41A6-A735-39532E24E07D}" presName="Name0" presStyleCnt="0">
        <dgm:presLayoutVars>
          <dgm:chMax val="5"/>
          <dgm:chPref val="5"/>
          <dgm:dir/>
          <dgm:animLvl val="lvl"/>
        </dgm:presLayoutVars>
      </dgm:prSet>
      <dgm:spPr/>
      <dgm:t>
        <a:bodyPr/>
        <a:lstStyle/>
        <a:p>
          <a:endParaRPr lang="en-US"/>
        </a:p>
      </dgm:t>
    </dgm:pt>
    <dgm:pt modelId="{52214B99-8F53-4A0C-A0B8-B375030FA7A3}" type="pres">
      <dgm:prSet presAssocID="{D5C9F940-6DE8-4B8B-8C23-756C9480E641}" presName="parentText1" presStyleLbl="node1" presStyleIdx="0" presStyleCnt="3" custLinFactNeighborX="-290" custLinFactNeighborY="-7357">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2646B17D-AA84-417A-8F7D-3FB7AAE269F0}" type="pres">
      <dgm:prSet presAssocID="{D5C9F940-6DE8-4B8B-8C23-756C9480E641}" presName="childText1" presStyleLbl="solidAlignAcc1" presStyleIdx="0" presStyleCnt="3" custLinFactNeighborX="-942" custLinFactNeighborY="-5421">
        <dgm:presLayoutVars>
          <dgm:chMax val="0"/>
          <dgm:chPref val="0"/>
          <dgm:bulletEnabled val="1"/>
        </dgm:presLayoutVars>
      </dgm:prSet>
      <dgm:spPr>
        <a:prstGeom prst="rect">
          <a:avLst/>
        </a:prstGeom>
      </dgm:spPr>
      <dgm:t>
        <a:bodyPr/>
        <a:lstStyle/>
        <a:p>
          <a:endParaRPr lang="en-US"/>
        </a:p>
      </dgm:t>
    </dgm:pt>
    <dgm:pt modelId="{BE45EA9F-C47A-4834-BB4E-A1922151A596}" type="pres">
      <dgm:prSet presAssocID="{7EF1212F-64C2-4D24-B12C-79E8F71E522A}"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7F7AD7D1-BEED-41C2-946B-93B229B8CCFE}" type="pres">
      <dgm:prSet presAssocID="{7EF1212F-64C2-4D24-B12C-79E8F71E522A}" presName="childText2" presStyleLbl="solidAlignAcc1" presStyleIdx="1" presStyleCnt="3">
        <dgm:presLayoutVars>
          <dgm:chMax val="0"/>
          <dgm:chPref val="0"/>
          <dgm:bulletEnabled val="1"/>
        </dgm:presLayoutVars>
      </dgm:prSet>
      <dgm:spPr>
        <a:prstGeom prst="rect">
          <a:avLst/>
        </a:prstGeom>
      </dgm:spPr>
      <dgm:t>
        <a:bodyPr/>
        <a:lstStyle/>
        <a:p>
          <a:endParaRPr lang="en-US"/>
        </a:p>
      </dgm:t>
    </dgm:pt>
    <dgm:pt modelId="{410FBE2D-4D69-4664-8ECB-EE7FA318CD40}" type="pres">
      <dgm:prSet presAssocID="{55880368-DA22-48B4-B69A-1BB5DE73779E}" presName="parentText3" presStyleLbl="node1" presStyleIdx="2" presStyleCnt="3" custLinFactNeighborX="268" custLinFactNeighborY="1234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5559E720-039E-41ED-AA8E-5521AC902E4A}" type="pres">
      <dgm:prSet presAssocID="{55880368-DA22-48B4-B69A-1BB5DE73779E}" presName="childText3" presStyleLbl="solidAlignAcc1" presStyleIdx="2" presStyleCnt="3" custLinFactNeighborX="334" custLinFactNeighborY="4877">
        <dgm:presLayoutVars>
          <dgm:chMax val="0"/>
          <dgm:chPref val="0"/>
          <dgm:bulletEnabled val="1"/>
        </dgm:presLayoutVars>
      </dgm:prSet>
      <dgm:spPr>
        <a:prstGeom prst="rect">
          <a:avLst/>
        </a:prstGeom>
      </dgm:spPr>
      <dgm:t>
        <a:bodyPr/>
        <a:lstStyle/>
        <a:p>
          <a:endParaRPr lang="en-US"/>
        </a:p>
      </dgm:t>
    </dgm:pt>
  </dgm:ptLst>
  <dgm:cxnLst>
    <dgm:cxn modelId="{0B93EB0D-DD68-4591-8B7B-9C6E32B7A798}" srcId="{67A0CEFF-EC17-41A6-A735-39532E24E07D}" destId="{7EF1212F-64C2-4D24-B12C-79E8F71E522A}" srcOrd="1" destOrd="0" parTransId="{DACAE67F-E400-4D71-B110-9F380BEC0B74}" sibTransId="{93626A09-AEFC-44F6-935D-8FF9279A6C01}"/>
    <dgm:cxn modelId="{F5C4A559-BAAB-490E-AEB4-E7958653C290}" srcId="{67A0CEFF-EC17-41A6-A735-39532E24E07D}" destId="{D5C9F940-6DE8-4B8B-8C23-756C9480E641}" srcOrd="0" destOrd="0" parTransId="{2A2EA26C-BE3F-447E-BF6F-D161F48FBD36}" sibTransId="{9C732419-243E-4C6D-8B73-19D181596280}"/>
    <dgm:cxn modelId="{214784CD-4030-47B9-8E67-2ED9E503CA68}" srcId="{D5C9F940-6DE8-4B8B-8C23-756C9480E641}" destId="{929DDBEC-D2F6-46E1-AFFE-C6A43A7960F6}" srcOrd="1" destOrd="0" parTransId="{5021A1E1-49F7-4C41-846E-42891999B7DE}" sibTransId="{A9175E70-8F8D-419F-9852-43733BF3D65A}"/>
    <dgm:cxn modelId="{EE7C7D9D-64AC-4C59-B0BD-0C8A29A08809}" type="presOf" srcId="{EAF47B46-94AD-4084-84C7-B5548DBF3EBF}" destId="{2646B17D-AA84-417A-8F7D-3FB7AAE269F0}" srcOrd="0" destOrd="4" presId="urn:microsoft.com/office/officeart/2009/3/layout/IncreasingArrowsProcess"/>
    <dgm:cxn modelId="{088755AE-36D0-4177-AF5F-2C7648053FE0}" srcId="{7EF1212F-64C2-4D24-B12C-79E8F71E522A}" destId="{6F543F51-1F1A-4E82-A5D4-098069BA6D02}" srcOrd="0" destOrd="0" parTransId="{A1C5F276-E043-412C-8AC9-CC8B20869AA3}" sibTransId="{E212F914-FC20-487B-A7CC-9AF94785060A}"/>
    <dgm:cxn modelId="{12653269-10B2-45C2-BD1E-D6441AFA2FE4}" srcId="{D5C9F940-6DE8-4B8B-8C23-756C9480E641}" destId="{A2649B68-BEBB-4560-9AE2-CE32565695AE}" srcOrd="5" destOrd="0" parTransId="{9AAFC52E-276C-4869-AF97-F916DA0CB059}" sibTransId="{AE7618EC-6412-4CA8-98C8-4B02D330A77A}"/>
    <dgm:cxn modelId="{E2F1D6D3-59B4-45EA-B711-41B250ED20F9}" type="presOf" srcId="{929DDBEC-D2F6-46E1-AFFE-C6A43A7960F6}" destId="{2646B17D-AA84-417A-8F7D-3FB7AAE269F0}" srcOrd="0" destOrd="1" presId="urn:microsoft.com/office/officeart/2009/3/layout/IncreasingArrowsProcess"/>
    <dgm:cxn modelId="{34C78950-D959-4D3B-B8F2-F17E52853909}" type="presOf" srcId="{511F940B-2D48-49D0-9E09-792A18924C71}" destId="{2646B17D-AA84-417A-8F7D-3FB7AAE269F0}" srcOrd="0" destOrd="3" presId="urn:microsoft.com/office/officeart/2009/3/layout/IncreasingArrowsProcess"/>
    <dgm:cxn modelId="{7FB48390-5063-48D3-88DF-F1DB67BCC3F4}" srcId="{D5C9F940-6DE8-4B8B-8C23-756C9480E641}" destId="{511F940B-2D48-49D0-9E09-792A18924C71}" srcOrd="3" destOrd="0" parTransId="{51B7C955-1A5E-4041-9FF3-DE4A4DA66BCA}" sibTransId="{E9073DC6-FDA8-4363-8AE1-E11C19BBC7ED}"/>
    <dgm:cxn modelId="{8715EB15-3577-435D-84CC-C989DCFEE633}" type="presOf" srcId="{03BBB77A-CBF9-4176-BE76-59D9781944CA}" destId="{5559E720-039E-41ED-AA8E-5521AC902E4A}" srcOrd="0" destOrd="1" presId="urn:microsoft.com/office/officeart/2009/3/layout/IncreasingArrowsProcess"/>
    <dgm:cxn modelId="{AC1DF836-D474-4D65-9EC2-359828D5B3B8}" type="presOf" srcId="{11FF40C8-AAC1-44FF-B6AD-85C03D6B7BDA}" destId="{2646B17D-AA84-417A-8F7D-3FB7AAE269F0}" srcOrd="0" destOrd="2" presId="urn:microsoft.com/office/officeart/2009/3/layout/IncreasingArrowsProcess"/>
    <dgm:cxn modelId="{0F0ED0C7-27C3-47FD-BA30-FCB664A2F35E}" type="presOf" srcId="{7EF1212F-64C2-4D24-B12C-79E8F71E522A}" destId="{BE45EA9F-C47A-4834-BB4E-A1922151A596}" srcOrd="0" destOrd="0" presId="urn:microsoft.com/office/officeart/2009/3/layout/IncreasingArrowsProcess"/>
    <dgm:cxn modelId="{3CE463B0-1FE0-4D89-8BF0-3706E919FFBE}" type="presOf" srcId="{55880368-DA22-48B4-B69A-1BB5DE73779E}" destId="{410FBE2D-4D69-4664-8ECB-EE7FA318CD40}" srcOrd="0" destOrd="0" presId="urn:microsoft.com/office/officeart/2009/3/layout/IncreasingArrowsProcess"/>
    <dgm:cxn modelId="{E29D62C4-405A-4C26-BCDA-20A033D338FF}" srcId="{D5C9F940-6DE8-4B8B-8C23-756C9480E641}" destId="{94BA59FE-39F2-4343-8CD7-CCF53B39A180}" srcOrd="0" destOrd="0" parTransId="{A482F069-E864-4E7B-99A3-EC6924FEABA2}" sibTransId="{88ED1A66-8CFA-4DE7-9ECE-CD0634D99575}"/>
    <dgm:cxn modelId="{3900E67B-EC5A-4B68-9E53-0496E0E51E28}" srcId="{D5C9F940-6DE8-4B8B-8C23-756C9480E641}" destId="{EAF47B46-94AD-4084-84C7-B5548DBF3EBF}" srcOrd="4" destOrd="0" parTransId="{84749DB4-9008-4246-BD90-B68817B7676F}" sibTransId="{E0ABE84F-CB01-4A8C-908E-249060630864}"/>
    <dgm:cxn modelId="{5A0CC795-A9F9-423A-84EF-21D8A20C8086}" srcId="{55880368-DA22-48B4-B69A-1BB5DE73779E}" destId="{0B850794-DE9E-44B6-A3BA-C602FB4356A5}" srcOrd="0" destOrd="0" parTransId="{38DB4333-EC31-46D2-9929-C5C22CEFB52E}" sibTransId="{AEFB4807-5C79-4149-9DCA-C04F1285BFC0}"/>
    <dgm:cxn modelId="{B7184950-BFA2-4444-A092-79B5C930CE7D}" type="presOf" srcId="{D5C9F940-6DE8-4B8B-8C23-756C9480E641}" destId="{52214B99-8F53-4A0C-A0B8-B375030FA7A3}" srcOrd="0" destOrd="0" presId="urn:microsoft.com/office/officeart/2009/3/layout/IncreasingArrowsProcess"/>
    <dgm:cxn modelId="{7F878BB4-6A24-415E-BB3B-426B0B12ABAE}" type="presOf" srcId="{94BA59FE-39F2-4343-8CD7-CCF53B39A180}" destId="{2646B17D-AA84-417A-8F7D-3FB7AAE269F0}" srcOrd="0" destOrd="0" presId="urn:microsoft.com/office/officeart/2009/3/layout/IncreasingArrowsProcess"/>
    <dgm:cxn modelId="{37783184-26F7-49F2-B763-185A8E556880}" type="presOf" srcId="{67A0CEFF-EC17-41A6-A735-39532E24E07D}" destId="{67042967-4F42-4774-AB24-B663ED5CC89F}" srcOrd="0" destOrd="0" presId="urn:microsoft.com/office/officeart/2009/3/layout/IncreasingArrowsProcess"/>
    <dgm:cxn modelId="{17C4EC25-0682-4654-858C-D1183203C849}" srcId="{D5C9F940-6DE8-4B8B-8C23-756C9480E641}" destId="{11FF40C8-AAC1-44FF-B6AD-85C03D6B7BDA}" srcOrd="2" destOrd="0" parTransId="{2A59C0F5-7DF1-4CE3-B9B6-96E411BCCA31}" sibTransId="{8F893FEA-B255-4105-BFFA-322CE228E460}"/>
    <dgm:cxn modelId="{FD442C46-B885-478C-ABA2-AE1CAA965070}" type="presOf" srcId="{0B850794-DE9E-44B6-A3BA-C602FB4356A5}" destId="{5559E720-039E-41ED-AA8E-5521AC902E4A}" srcOrd="0" destOrd="0" presId="urn:microsoft.com/office/officeart/2009/3/layout/IncreasingArrowsProcess"/>
    <dgm:cxn modelId="{3C53BB01-ADF0-48EA-B2D4-1811FEC86C17}" srcId="{55880368-DA22-48B4-B69A-1BB5DE73779E}" destId="{03BBB77A-CBF9-4176-BE76-59D9781944CA}" srcOrd="1" destOrd="0" parTransId="{03D1BE01-C47E-4833-ADA3-82B2278CE4D1}" sibTransId="{2B496A7C-A281-4631-8A96-8B5669BF1792}"/>
    <dgm:cxn modelId="{6F952616-50A4-4A25-B968-F9A4D3151F4D}" type="presOf" srcId="{A2649B68-BEBB-4560-9AE2-CE32565695AE}" destId="{2646B17D-AA84-417A-8F7D-3FB7AAE269F0}" srcOrd="0" destOrd="5" presId="urn:microsoft.com/office/officeart/2009/3/layout/IncreasingArrowsProcess"/>
    <dgm:cxn modelId="{8D519F2D-0B9C-4C69-AF01-EA5D401FCD4B}" type="presOf" srcId="{6F543F51-1F1A-4E82-A5D4-098069BA6D02}" destId="{7F7AD7D1-BEED-41C2-946B-93B229B8CCFE}" srcOrd="0" destOrd="0" presId="urn:microsoft.com/office/officeart/2009/3/layout/IncreasingArrowsProcess"/>
    <dgm:cxn modelId="{3869F0CE-D7AE-4EF6-94F9-018AF41C49E0}" srcId="{67A0CEFF-EC17-41A6-A735-39532E24E07D}" destId="{55880368-DA22-48B4-B69A-1BB5DE73779E}" srcOrd="2" destOrd="0" parTransId="{1042EFE7-4822-4512-8E37-BE7B9783C58E}" sibTransId="{97C83D36-19DC-4A06-909E-1EECFAB3E15F}"/>
    <dgm:cxn modelId="{4F19A431-ECD8-440C-BF6E-1AC9610CE0BA}" type="presParOf" srcId="{67042967-4F42-4774-AB24-B663ED5CC89F}" destId="{52214B99-8F53-4A0C-A0B8-B375030FA7A3}" srcOrd="0" destOrd="0" presId="urn:microsoft.com/office/officeart/2009/3/layout/IncreasingArrowsProcess"/>
    <dgm:cxn modelId="{63914925-AB21-4BCA-A5CB-FDB71CA91529}" type="presParOf" srcId="{67042967-4F42-4774-AB24-B663ED5CC89F}" destId="{2646B17D-AA84-417A-8F7D-3FB7AAE269F0}" srcOrd="1" destOrd="0" presId="urn:microsoft.com/office/officeart/2009/3/layout/IncreasingArrowsProcess"/>
    <dgm:cxn modelId="{CE5ACA23-8170-480A-B613-50D1B067D2D5}" type="presParOf" srcId="{67042967-4F42-4774-AB24-B663ED5CC89F}" destId="{BE45EA9F-C47A-4834-BB4E-A1922151A596}" srcOrd="2" destOrd="0" presId="urn:microsoft.com/office/officeart/2009/3/layout/IncreasingArrowsProcess"/>
    <dgm:cxn modelId="{AE8935C5-3A3B-4F23-AE97-FB249365568F}" type="presParOf" srcId="{67042967-4F42-4774-AB24-B663ED5CC89F}" destId="{7F7AD7D1-BEED-41C2-946B-93B229B8CCFE}" srcOrd="3" destOrd="0" presId="urn:microsoft.com/office/officeart/2009/3/layout/IncreasingArrowsProcess"/>
    <dgm:cxn modelId="{EECFAD1C-C076-43E2-99D9-036083E23F23}" type="presParOf" srcId="{67042967-4F42-4774-AB24-B663ED5CC89F}" destId="{410FBE2D-4D69-4664-8ECB-EE7FA318CD40}" srcOrd="4" destOrd="0" presId="urn:microsoft.com/office/officeart/2009/3/layout/IncreasingArrowsProcess"/>
    <dgm:cxn modelId="{8B43EA3F-11E0-4AC3-A1ED-F56AB8335ECA}" type="presParOf" srcId="{67042967-4F42-4774-AB24-B663ED5CC89F}" destId="{5559E720-039E-41ED-AA8E-5521AC902E4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0.7563</cdr:x>
      <cdr:y>0.96512</cdr:y>
    </cdr:from>
    <cdr:to>
      <cdr:x>1</cdr:x>
      <cdr:y>1</cdr:y>
    </cdr:to>
    <cdr:sp macro="" textlink="">
      <cdr:nvSpPr>
        <cdr:cNvPr id="2" name="TextBox 1"/>
        <cdr:cNvSpPr txBox="1"/>
      </cdr:nvSpPr>
      <cdr:spPr>
        <a:xfrm xmlns:a="http://schemas.openxmlformats.org/drawingml/2006/main">
          <a:off x="6858000" y="6324600"/>
          <a:ext cx="2209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dirty="0" smtClean="0">
              <a:solidFill>
                <a:schemeClr val="bg1">
                  <a:lumMod val="50000"/>
                </a:schemeClr>
              </a:solidFill>
            </a:rPr>
            <a:t>* 2009 – 2013 ACS Census Estimates</a:t>
          </a:r>
          <a:endParaRPr lang="en-US" sz="1100" i="1" dirty="0">
            <a:solidFill>
              <a:schemeClr val="bg1">
                <a:lumMod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738532915"/>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356273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20</a:t>
            </a:fld>
            <a:endParaRPr lang="en-US"/>
          </a:p>
        </p:txBody>
      </p:sp>
    </p:spTree>
    <p:extLst>
      <p:ext uri="{BB962C8B-B14F-4D97-AF65-F5344CB8AC3E}">
        <p14:creationId xmlns:p14="http://schemas.microsoft.com/office/powerpoint/2010/main" val="1230025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21</a:t>
            </a:fld>
            <a:endParaRPr lang="en-US"/>
          </a:p>
        </p:txBody>
      </p:sp>
    </p:spTree>
    <p:extLst>
      <p:ext uri="{BB962C8B-B14F-4D97-AF65-F5344CB8AC3E}">
        <p14:creationId xmlns:p14="http://schemas.microsoft.com/office/powerpoint/2010/main" val="2048815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18771" indent="-218771">
              <a:lnSpc>
                <a:spcPct val="90000"/>
              </a:lnSpc>
              <a:spcBef>
                <a:spcPct val="0"/>
              </a:spcBef>
            </a:pPr>
            <a:endParaRPr lang="en-US" sz="1100" dirty="0">
              <a:latin typeface="Calibri" charset="0"/>
            </a:endParaRPr>
          </a:p>
        </p:txBody>
      </p:sp>
      <p:sp>
        <p:nvSpPr>
          <p:cNvPr id="409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7333" indent="-287436" eaLnBrk="0" hangingPunct="0">
              <a:defRPr>
                <a:solidFill>
                  <a:schemeClr val="tx1"/>
                </a:solidFill>
                <a:latin typeface="Calibri" charset="0"/>
                <a:ea typeface="Arial" charset="0"/>
                <a:cs typeface="Arial" charset="0"/>
              </a:defRPr>
            </a:lvl2pPr>
            <a:lvl3pPr marL="1149744" indent="-229949" eaLnBrk="0" hangingPunct="0">
              <a:defRPr>
                <a:solidFill>
                  <a:schemeClr val="tx1"/>
                </a:solidFill>
                <a:latin typeface="Calibri" charset="0"/>
                <a:ea typeface="Arial" charset="0"/>
                <a:cs typeface="Arial" charset="0"/>
              </a:defRPr>
            </a:lvl3pPr>
            <a:lvl4pPr marL="1609641" indent="-229949" eaLnBrk="0" hangingPunct="0">
              <a:defRPr>
                <a:solidFill>
                  <a:schemeClr val="tx1"/>
                </a:solidFill>
                <a:latin typeface="Calibri" charset="0"/>
                <a:ea typeface="Arial" charset="0"/>
                <a:cs typeface="Arial" charset="0"/>
              </a:defRPr>
            </a:lvl4pPr>
            <a:lvl5pPr marL="2069539" indent="-229949" eaLnBrk="0" hangingPunct="0">
              <a:defRPr>
                <a:solidFill>
                  <a:schemeClr val="tx1"/>
                </a:solidFill>
                <a:latin typeface="Calibri" charset="0"/>
                <a:ea typeface="Arial" charset="0"/>
                <a:cs typeface="Arial" charset="0"/>
              </a:defRPr>
            </a:lvl5pPr>
            <a:lvl6pPr marL="2529436" indent="-229949" eaLnBrk="0" fontAlgn="base" hangingPunct="0">
              <a:spcBef>
                <a:spcPct val="0"/>
              </a:spcBef>
              <a:spcAft>
                <a:spcPct val="0"/>
              </a:spcAft>
              <a:defRPr>
                <a:solidFill>
                  <a:schemeClr val="tx1"/>
                </a:solidFill>
                <a:latin typeface="Calibri" charset="0"/>
                <a:ea typeface="Arial" charset="0"/>
                <a:cs typeface="Arial" charset="0"/>
              </a:defRPr>
            </a:lvl6pPr>
            <a:lvl7pPr marL="2989334" indent="-229949" eaLnBrk="0" fontAlgn="base" hangingPunct="0">
              <a:spcBef>
                <a:spcPct val="0"/>
              </a:spcBef>
              <a:spcAft>
                <a:spcPct val="0"/>
              </a:spcAft>
              <a:defRPr>
                <a:solidFill>
                  <a:schemeClr val="tx1"/>
                </a:solidFill>
                <a:latin typeface="Calibri" charset="0"/>
                <a:ea typeface="Arial" charset="0"/>
                <a:cs typeface="Arial" charset="0"/>
              </a:defRPr>
            </a:lvl7pPr>
            <a:lvl8pPr marL="3449231" indent="-229949" eaLnBrk="0" fontAlgn="base" hangingPunct="0">
              <a:spcBef>
                <a:spcPct val="0"/>
              </a:spcBef>
              <a:spcAft>
                <a:spcPct val="0"/>
              </a:spcAft>
              <a:defRPr>
                <a:solidFill>
                  <a:schemeClr val="tx1"/>
                </a:solidFill>
                <a:latin typeface="Calibri" charset="0"/>
                <a:ea typeface="Arial" charset="0"/>
                <a:cs typeface="Arial" charset="0"/>
              </a:defRPr>
            </a:lvl8pPr>
            <a:lvl9pPr marL="3909129" indent="-229949"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D3ECD21-6015-5143-A7D1-2246744C5DD6}" type="slidenum">
              <a:rPr lang="en-US"/>
              <a:pPr eaLnBrk="1" hangingPunct="1"/>
              <a:t>61</a:t>
            </a:fld>
            <a:endParaRPr lang="en-US"/>
          </a:p>
        </p:txBody>
      </p:sp>
    </p:spTree>
    <p:extLst>
      <p:ext uri="{BB962C8B-B14F-4D97-AF65-F5344CB8AC3E}">
        <p14:creationId xmlns:p14="http://schemas.microsoft.com/office/powerpoint/2010/main" val="124633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18771" indent="-218771">
              <a:lnSpc>
                <a:spcPct val="90000"/>
              </a:lnSpc>
              <a:spcBef>
                <a:spcPct val="0"/>
              </a:spcBef>
            </a:pPr>
            <a:endParaRPr lang="en-US" sz="1100" dirty="0">
              <a:latin typeface="Calibri" charset="0"/>
            </a:endParaRPr>
          </a:p>
        </p:txBody>
      </p:sp>
      <p:sp>
        <p:nvSpPr>
          <p:cNvPr id="409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7333" indent="-287436" eaLnBrk="0" hangingPunct="0">
              <a:defRPr>
                <a:solidFill>
                  <a:schemeClr val="tx1"/>
                </a:solidFill>
                <a:latin typeface="Calibri" charset="0"/>
                <a:ea typeface="Arial" charset="0"/>
                <a:cs typeface="Arial" charset="0"/>
              </a:defRPr>
            </a:lvl2pPr>
            <a:lvl3pPr marL="1149744" indent="-229949" eaLnBrk="0" hangingPunct="0">
              <a:defRPr>
                <a:solidFill>
                  <a:schemeClr val="tx1"/>
                </a:solidFill>
                <a:latin typeface="Calibri" charset="0"/>
                <a:ea typeface="Arial" charset="0"/>
                <a:cs typeface="Arial" charset="0"/>
              </a:defRPr>
            </a:lvl3pPr>
            <a:lvl4pPr marL="1609641" indent="-229949" eaLnBrk="0" hangingPunct="0">
              <a:defRPr>
                <a:solidFill>
                  <a:schemeClr val="tx1"/>
                </a:solidFill>
                <a:latin typeface="Calibri" charset="0"/>
                <a:ea typeface="Arial" charset="0"/>
                <a:cs typeface="Arial" charset="0"/>
              </a:defRPr>
            </a:lvl4pPr>
            <a:lvl5pPr marL="2069539" indent="-229949" eaLnBrk="0" hangingPunct="0">
              <a:defRPr>
                <a:solidFill>
                  <a:schemeClr val="tx1"/>
                </a:solidFill>
                <a:latin typeface="Calibri" charset="0"/>
                <a:ea typeface="Arial" charset="0"/>
                <a:cs typeface="Arial" charset="0"/>
              </a:defRPr>
            </a:lvl5pPr>
            <a:lvl6pPr marL="2529436" indent="-229949" eaLnBrk="0" fontAlgn="base" hangingPunct="0">
              <a:spcBef>
                <a:spcPct val="0"/>
              </a:spcBef>
              <a:spcAft>
                <a:spcPct val="0"/>
              </a:spcAft>
              <a:defRPr>
                <a:solidFill>
                  <a:schemeClr val="tx1"/>
                </a:solidFill>
                <a:latin typeface="Calibri" charset="0"/>
                <a:ea typeface="Arial" charset="0"/>
                <a:cs typeface="Arial" charset="0"/>
              </a:defRPr>
            </a:lvl6pPr>
            <a:lvl7pPr marL="2989334" indent="-229949" eaLnBrk="0" fontAlgn="base" hangingPunct="0">
              <a:spcBef>
                <a:spcPct val="0"/>
              </a:spcBef>
              <a:spcAft>
                <a:spcPct val="0"/>
              </a:spcAft>
              <a:defRPr>
                <a:solidFill>
                  <a:schemeClr val="tx1"/>
                </a:solidFill>
                <a:latin typeface="Calibri" charset="0"/>
                <a:ea typeface="Arial" charset="0"/>
                <a:cs typeface="Arial" charset="0"/>
              </a:defRPr>
            </a:lvl7pPr>
            <a:lvl8pPr marL="3449231" indent="-229949" eaLnBrk="0" fontAlgn="base" hangingPunct="0">
              <a:spcBef>
                <a:spcPct val="0"/>
              </a:spcBef>
              <a:spcAft>
                <a:spcPct val="0"/>
              </a:spcAft>
              <a:defRPr>
                <a:solidFill>
                  <a:schemeClr val="tx1"/>
                </a:solidFill>
                <a:latin typeface="Calibri" charset="0"/>
                <a:ea typeface="Arial" charset="0"/>
                <a:cs typeface="Arial" charset="0"/>
              </a:defRPr>
            </a:lvl8pPr>
            <a:lvl9pPr marL="3909129" indent="-229949"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D3ECD21-6015-5143-A7D1-2246744C5DD6}" type="slidenum">
              <a:rPr lang="en-US">
                <a:solidFill>
                  <a:prstClr val="black"/>
                </a:solidFill>
              </a:rPr>
              <a:pPr eaLnBrk="1" hangingPunct="1"/>
              <a:t>62</a:t>
            </a:fld>
            <a:endParaRPr lang="en-US">
              <a:solidFill>
                <a:prstClr val="black"/>
              </a:solidFill>
            </a:endParaRPr>
          </a:p>
        </p:txBody>
      </p:sp>
    </p:spTree>
    <p:extLst>
      <p:ext uri="{BB962C8B-B14F-4D97-AF65-F5344CB8AC3E}">
        <p14:creationId xmlns:p14="http://schemas.microsoft.com/office/powerpoint/2010/main" val="2279203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18771" indent="-218771">
              <a:lnSpc>
                <a:spcPct val="90000"/>
              </a:lnSpc>
              <a:spcBef>
                <a:spcPct val="0"/>
              </a:spcBef>
            </a:pPr>
            <a:endParaRPr lang="en-US" sz="1100" dirty="0">
              <a:latin typeface="Calibri" charset="0"/>
            </a:endParaRPr>
          </a:p>
        </p:txBody>
      </p:sp>
      <p:sp>
        <p:nvSpPr>
          <p:cNvPr id="409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7333" indent="-287436" eaLnBrk="0" hangingPunct="0">
              <a:defRPr>
                <a:solidFill>
                  <a:schemeClr val="tx1"/>
                </a:solidFill>
                <a:latin typeface="Calibri" charset="0"/>
                <a:ea typeface="Arial" charset="0"/>
                <a:cs typeface="Arial" charset="0"/>
              </a:defRPr>
            </a:lvl2pPr>
            <a:lvl3pPr marL="1149744" indent="-229949" eaLnBrk="0" hangingPunct="0">
              <a:defRPr>
                <a:solidFill>
                  <a:schemeClr val="tx1"/>
                </a:solidFill>
                <a:latin typeface="Calibri" charset="0"/>
                <a:ea typeface="Arial" charset="0"/>
                <a:cs typeface="Arial" charset="0"/>
              </a:defRPr>
            </a:lvl3pPr>
            <a:lvl4pPr marL="1609641" indent="-229949" eaLnBrk="0" hangingPunct="0">
              <a:defRPr>
                <a:solidFill>
                  <a:schemeClr val="tx1"/>
                </a:solidFill>
                <a:latin typeface="Calibri" charset="0"/>
                <a:ea typeface="Arial" charset="0"/>
                <a:cs typeface="Arial" charset="0"/>
              </a:defRPr>
            </a:lvl4pPr>
            <a:lvl5pPr marL="2069539" indent="-229949" eaLnBrk="0" hangingPunct="0">
              <a:defRPr>
                <a:solidFill>
                  <a:schemeClr val="tx1"/>
                </a:solidFill>
                <a:latin typeface="Calibri" charset="0"/>
                <a:ea typeface="Arial" charset="0"/>
                <a:cs typeface="Arial" charset="0"/>
              </a:defRPr>
            </a:lvl5pPr>
            <a:lvl6pPr marL="2529436" indent="-229949" eaLnBrk="0" fontAlgn="base" hangingPunct="0">
              <a:spcBef>
                <a:spcPct val="0"/>
              </a:spcBef>
              <a:spcAft>
                <a:spcPct val="0"/>
              </a:spcAft>
              <a:defRPr>
                <a:solidFill>
                  <a:schemeClr val="tx1"/>
                </a:solidFill>
                <a:latin typeface="Calibri" charset="0"/>
                <a:ea typeface="Arial" charset="0"/>
                <a:cs typeface="Arial" charset="0"/>
              </a:defRPr>
            </a:lvl6pPr>
            <a:lvl7pPr marL="2989334" indent="-229949" eaLnBrk="0" fontAlgn="base" hangingPunct="0">
              <a:spcBef>
                <a:spcPct val="0"/>
              </a:spcBef>
              <a:spcAft>
                <a:spcPct val="0"/>
              </a:spcAft>
              <a:defRPr>
                <a:solidFill>
                  <a:schemeClr val="tx1"/>
                </a:solidFill>
                <a:latin typeface="Calibri" charset="0"/>
                <a:ea typeface="Arial" charset="0"/>
                <a:cs typeface="Arial" charset="0"/>
              </a:defRPr>
            </a:lvl7pPr>
            <a:lvl8pPr marL="3449231" indent="-229949" eaLnBrk="0" fontAlgn="base" hangingPunct="0">
              <a:spcBef>
                <a:spcPct val="0"/>
              </a:spcBef>
              <a:spcAft>
                <a:spcPct val="0"/>
              </a:spcAft>
              <a:defRPr>
                <a:solidFill>
                  <a:schemeClr val="tx1"/>
                </a:solidFill>
                <a:latin typeface="Calibri" charset="0"/>
                <a:ea typeface="Arial" charset="0"/>
                <a:cs typeface="Arial" charset="0"/>
              </a:defRPr>
            </a:lvl8pPr>
            <a:lvl9pPr marL="3909129" indent="-229949"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D3ECD21-6015-5143-A7D1-2246744C5DD6}" type="slidenum">
              <a:rPr lang="en-US">
                <a:solidFill>
                  <a:prstClr val="black"/>
                </a:solidFill>
              </a:rPr>
              <a:pPr eaLnBrk="1" hangingPunct="1"/>
              <a:t>63</a:t>
            </a:fld>
            <a:endParaRPr lang="en-US">
              <a:solidFill>
                <a:prstClr val="black"/>
              </a:solidFill>
            </a:endParaRPr>
          </a:p>
        </p:txBody>
      </p:sp>
    </p:spTree>
    <p:extLst>
      <p:ext uri="{BB962C8B-B14F-4D97-AF65-F5344CB8AC3E}">
        <p14:creationId xmlns:p14="http://schemas.microsoft.com/office/powerpoint/2010/main" val="166361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101692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275202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2011-2013</a:t>
            </a:r>
          </a:p>
          <a:p>
            <a:r>
              <a:rPr lang="en-US" dirty="0" smtClean="0"/>
              <a:t>Riley</a:t>
            </a:r>
            <a:r>
              <a:rPr lang="en-US" baseline="0" dirty="0" smtClean="0"/>
              <a:t> Co: 74,893</a:t>
            </a:r>
          </a:p>
          <a:p>
            <a:r>
              <a:rPr lang="en-US" baseline="0" dirty="0" smtClean="0"/>
              <a:t>Manhattan: 55,483</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61213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136606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387916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56276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421090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person – about $12,000</a:t>
            </a:r>
          </a:p>
          <a:p>
            <a:r>
              <a:rPr lang="en-US" dirty="0" smtClean="0"/>
              <a:t>2 people – about $16,000</a:t>
            </a:r>
          </a:p>
          <a:p>
            <a:r>
              <a:rPr lang="en-US" dirty="0" smtClean="0"/>
              <a:t>Family of 4 with 2 adults and 2 children &lt; 18 – about</a:t>
            </a:r>
            <a:r>
              <a:rPr lang="en-US" baseline="0" dirty="0" smtClean="0"/>
              <a:t> $24,000</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1838832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Shape 7"/>
          <p:cNvSpPr>
            <a:spLocks noGrp="1"/>
          </p:cNvSpPr>
          <p:nvPr>
            <p:ph type="ctrTitle"/>
          </p:nvPr>
        </p:nvSpPr>
        <p:spPr>
          <a:xfrm>
            <a:off x="2362200" y="4038600"/>
            <a:ext cx="6477000" cy="1828800"/>
          </a:xfrm>
        </p:spPr>
        <p:txBody>
          <a:bodyPr anchor="b"/>
          <a:lstStyle>
            <a:lvl1pPr>
              <a:defRPr cap="all" baseline="0">
                <a:solidFill>
                  <a:schemeClr val="tx1"/>
                </a:solidFill>
              </a:defRPr>
            </a:lvl1pPr>
          </a:lstStyle>
          <a:p>
            <a:r>
              <a:rPr lang="en-US" dirty="0"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hape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
        <p:nvSpPr>
          <p:cNvPr id="3" name="Rectangle 2"/>
          <p:cNvSpPr/>
          <p:nvPr userDrawn="1"/>
        </p:nvSpPr>
        <p:spPr>
          <a:xfrm>
            <a:off x="-518" y="1295400"/>
            <a:ext cx="9153144" cy="304800"/>
          </a:xfrm>
          <a:prstGeom prst="rect">
            <a:avLst/>
          </a:prstGeom>
          <a:solidFill>
            <a:srgbClr val="4B732F"/>
          </a:solidFill>
          <a:ln>
            <a:solidFill>
              <a:srgbClr val="4B7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 y="-19138"/>
            <a:ext cx="9144000" cy="133349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Shape 7"/>
          <p:cNvSpPr>
            <a:spLocks noGrp="1"/>
          </p:cNvSpPr>
          <p:nvPr>
            <p:ph type="ctrTitle"/>
          </p:nvPr>
        </p:nvSpPr>
        <p:spPr>
          <a:xfrm>
            <a:off x="2362200" y="4038600"/>
            <a:ext cx="6477000" cy="1828800"/>
          </a:xfrm>
        </p:spPr>
        <p:txBody>
          <a:bodyPr anchor="b"/>
          <a:lstStyle>
            <a:lvl1pPr>
              <a:defRPr cap="all" baseline="0">
                <a:solidFill>
                  <a:schemeClr val="tx1"/>
                </a:solidFill>
              </a:defRPr>
            </a:lvl1pPr>
          </a:lstStyle>
          <a:p>
            <a:r>
              <a:rPr lang="en-US" dirty="0"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hape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pic>
        <p:nvPicPr>
          <p:cNvPr id="2" name="Picture 1"/>
          <p:cNvPicPr>
            <a:picLocks noChangeAspect="1"/>
          </p:cNvPicPr>
          <p:nvPr userDrawn="1"/>
        </p:nvPicPr>
        <p:blipFill rotWithShape="1">
          <a:blip r:embed="rId2"/>
          <a:srcRect b="36363"/>
          <a:stretch/>
        </p:blipFill>
        <p:spPr>
          <a:xfrm>
            <a:off x="-8603" y="0"/>
            <a:ext cx="9152603" cy="1066800"/>
          </a:xfrm>
          <a:prstGeom prst="rect">
            <a:avLst/>
          </a:prstGeom>
        </p:spPr>
      </p:pic>
      <p:sp>
        <p:nvSpPr>
          <p:cNvPr id="3" name="Rectangle 2"/>
          <p:cNvSpPr/>
          <p:nvPr userDrawn="1"/>
        </p:nvSpPr>
        <p:spPr>
          <a:xfrm>
            <a:off x="-9144" y="1066800"/>
            <a:ext cx="9153144" cy="304800"/>
          </a:xfrm>
          <a:prstGeom prst="rect">
            <a:avLst/>
          </a:prstGeom>
          <a:solidFill>
            <a:srgbClr val="4B732F"/>
          </a:solidFill>
          <a:ln>
            <a:solidFill>
              <a:srgbClr val="4B7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51852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lvl1pPr>
              <a:defRPr>
                <a:solidFill>
                  <a:srgbClr val="6CA644"/>
                </a:solidFill>
              </a:defRPr>
            </a:lvl1pPr>
          </a:lstStyle>
          <a:p>
            <a:r>
              <a:rPr lang="en-US" dirty="0"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pPr/>
              <a:t>1/29/2015 12:58 PM</a:t>
            </a:fld>
            <a:endParaRPr lang="en-US" dirty="0"/>
          </a:p>
        </p:txBody>
      </p:sp>
      <p:sp>
        <p:nvSpPr>
          <p:cNvPr id="5" name="Shape 4"/>
          <p:cNvSpPr>
            <a:spLocks noGrp="1"/>
          </p:cNvSpPr>
          <p:nvPr>
            <p:ph type="ftr" sz="quarter" idx="11"/>
          </p:nvPr>
        </p:nvSpPr>
        <p:spPr/>
        <p:txBody>
          <a:bodyPr/>
          <a:lstStyle/>
          <a:p>
            <a:endParaRPr lang="en-US"/>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909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rgbClr val="008A6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Shape 1"/>
          <p:cNvSpPr>
            <a:spLocks noGrp="1"/>
          </p:cNvSpPr>
          <p:nvPr>
            <p:ph type="title"/>
          </p:nvPr>
        </p:nvSpPr>
        <p:spPr>
          <a:xfrm>
            <a:off x="1371600" y="1600200"/>
            <a:ext cx="7772400" cy="990600"/>
          </a:xfrm>
          <a:solidFill>
            <a:srgbClr val="C0D730"/>
          </a:solidFill>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pPr/>
              <a:t>1/29/2015 12:58 PM</a:t>
            </a:fld>
            <a:endParaRPr lang="en-US"/>
          </a:p>
        </p:txBody>
      </p:sp>
      <p:sp>
        <p:nvSpPr>
          <p:cNvPr id="14" name="Shape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15906566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pPr/>
              <a:t>1/29/2015 12:58 PM</a:t>
            </a:fld>
            <a:endParaRPr lang="en-US"/>
          </a:p>
        </p:txBody>
      </p:sp>
      <p:sp>
        <p:nvSpPr>
          <p:cNvPr id="12" name="Shape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19371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pPr/>
              <a:t>1/29/2015 12:58 PM</a:t>
            </a:fld>
            <a:endParaRPr lang="en-US"/>
          </a:p>
        </p:txBody>
      </p:sp>
      <p:sp>
        <p:nvSpPr>
          <p:cNvPr id="14" name="Shape 13"/>
          <p:cNvSpPr>
            <a:spLocks noGrp="1"/>
          </p:cNvSpPr>
          <p:nvPr>
            <p:ph type="ftr" sz="quarter" idx="17"/>
          </p:nvPr>
        </p:nvSpPr>
        <p:spPr/>
        <p:txBody>
          <a:bodyPr rtlCol="0"/>
          <a:lstStyle/>
          <a:p>
            <a:endParaRPr lang="en-US"/>
          </a:p>
        </p:txBody>
      </p:sp>
      <p:sp>
        <p:nvSpPr>
          <p:cNvPr id="16" name="Shape 15"/>
          <p:cNvSpPr>
            <a:spLocks noGrp="1"/>
          </p:cNvSpPr>
          <p:nvPr>
            <p:ph type="body" sz="quarter" idx="1"/>
          </p:nvPr>
        </p:nvSpPr>
        <p:spPr>
          <a:xfrm>
            <a:off x="609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86132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1/29/2015 12:58 PM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45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1/29/2015 12:58 PM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464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pPr/>
              <a:t>1/29/2015 12:58 PM</a:t>
            </a:fld>
            <a:endParaRPr lang="en-US"/>
          </a:p>
        </p:txBody>
      </p:sp>
      <p:sp>
        <p:nvSpPr>
          <p:cNvPr id="3" name="Shape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1413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pPr/>
              <a:t>1/29/2015 12:58 PM</a:t>
            </a:fld>
            <a:endParaRPr lang="en-US"/>
          </a:p>
        </p:txBody>
      </p:sp>
      <p:sp>
        <p:nvSpPr>
          <p:cNvPr id="6" name="Shape 5"/>
          <p:cNvSpPr>
            <a:spLocks noGrp="1"/>
          </p:cNvSpPr>
          <p:nvPr>
            <p:ph type="ftr" sz="quarter" idx="11"/>
          </p:nvPr>
        </p:nvSpPr>
        <p:spPr/>
        <p:txBody>
          <a:bodyPr/>
          <a:lstStyle/>
          <a:p>
            <a:endParaRPr lang="en-US"/>
          </a:p>
        </p:txBody>
      </p:sp>
      <p:sp>
        <p:nvSpPr>
          <p:cNvPr id="3" name="Shape 2"/>
          <p:cNvSpPr>
            <a:spLocks noGrp="1"/>
          </p:cNvSpPr>
          <p:nvPr>
            <p:ph type="body" idx="2"/>
          </p:nvPr>
        </p:nvSpPr>
        <p:spPr>
          <a:xfrm>
            <a:off x="609600" y="1752600"/>
            <a:ext cx="1600200" cy="4343400"/>
          </a:xfrm>
          <a:solidFill>
            <a:srgbClr val="C0D73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8474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Rectangle 9"/>
          <p:cNvSpPr/>
          <p:nvPr/>
        </p:nvSpPr>
        <p:spPr>
          <a:xfrm>
            <a:off x="8148918" y="268288"/>
            <a:ext cx="718073" cy="6534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239428"/>
            <a:ext cx="7388352" cy="682287"/>
          </a:xfrm>
        </p:spPr>
        <p:txBody>
          <a:bodyPr/>
          <a:lstStyle>
            <a:lvl1pPr>
              <a:defRPr>
                <a:solidFill>
                  <a:srgbClr val="143F6A"/>
                </a:solidFill>
              </a:defRPr>
            </a:lvl1pPr>
          </a:lstStyle>
          <a:p>
            <a:r>
              <a:rPr lang="en-US" dirty="0" smtClean="0"/>
              <a:t>Click to edit Master title style</a:t>
            </a:r>
            <a:endParaRPr dirty="0"/>
          </a:p>
        </p:txBody>
      </p:sp>
      <p:sp>
        <p:nvSpPr>
          <p:cNvPr id="4" name="Content Placeholder 3"/>
          <p:cNvSpPr>
            <a:spLocks noGrp="1"/>
          </p:cNvSpPr>
          <p:nvPr>
            <p:ph sz="half" idx="2"/>
          </p:nvPr>
        </p:nvSpPr>
        <p:spPr>
          <a:xfrm>
            <a:off x="457199" y="1068019"/>
            <a:ext cx="8409791" cy="505814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a:xfrm>
            <a:off x="1357997" y="6173109"/>
            <a:ext cx="3199908"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256494" y="361016"/>
            <a:ext cx="506506" cy="365125"/>
          </a:xfrm>
          <a:prstGeom prst="rect">
            <a:avLst/>
          </a:prstGeom>
        </p:spPr>
        <p:txBody>
          <a:bodyPr/>
          <a:lstStyle/>
          <a:p>
            <a:fld id="{2BA96432-FC00-474E-991D-B2DBB399DFF3}" type="slidenum">
              <a:rPr lang="en-US" smtClean="0"/>
              <a:t>‹#›</a:t>
            </a:fld>
            <a:endParaRPr lang="en-US"/>
          </a:p>
        </p:txBody>
      </p:sp>
      <p:sp>
        <p:nvSpPr>
          <p:cNvPr id="13" name="Footer Placeholder 4"/>
          <p:cNvSpPr txBox="1">
            <a:spLocks/>
          </p:cNvSpPr>
          <p:nvPr userDrawn="1"/>
        </p:nvSpPr>
        <p:spPr>
          <a:xfrm>
            <a:off x="4231190" y="6326571"/>
            <a:ext cx="3262083" cy="365125"/>
          </a:xfrm>
          <a:prstGeom prst="rect">
            <a:avLst/>
          </a:prstGeom>
          <a:ln>
            <a:solidFill>
              <a:srgbClr val="FFFFFF"/>
            </a:solidFill>
          </a:ln>
        </p:spPr>
        <p:txBody>
          <a:bodyPr vert="horz" lIns="91440" tIns="45720" rIns="91440" bIns="45720" rtlCol="0" anchor="ctr"/>
          <a:lstStyle>
            <a:defPPr>
              <a:defRPr lang="en-US"/>
            </a:defPPr>
            <a:lvl1pPr marL="0" algn="l" defTabSz="914400" rtl="0" eaLnBrk="1" latinLnBrk="0" hangingPunct="1">
              <a:defRPr sz="1100" b="0" i="1"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Healthy people in a healthy community</a:t>
            </a:r>
            <a:endParaRPr lang="en-US" dirty="0"/>
          </a:p>
        </p:txBody>
      </p:sp>
    </p:spTree>
    <p:extLst>
      <p:ext uri="{BB962C8B-B14F-4D97-AF65-F5344CB8AC3E}">
        <p14:creationId xmlns:p14="http://schemas.microsoft.com/office/powerpoint/2010/main" val="780704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lvl1pPr>
              <a:defRPr>
                <a:solidFill>
                  <a:srgbClr val="6CA644"/>
                </a:solidFill>
              </a:defRPr>
            </a:lvl1pPr>
          </a:lstStyle>
          <a:p>
            <a:r>
              <a:rPr lang="en-US" dirty="0"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pPr/>
              <a:t>1/29/2015 12:58 PM</a:t>
            </a:fld>
            <a:endParaRPr lang="en-US" dirty="0"/>
          </a:p>
        </p:txBody>
      </p:sp>
      <p:sp>
        <p:nvSpPr>
          <p:cNvPr id="5" name="Shape 4"/>
          <p:cNvSpPr>
            <a:spLocks noGrp="1"/>
          </p:cNvSpPr>
          <p:nvPr>
            <p:ph type="ftr" sz="quarter" idx="11"/>
          </p:nvPr>
        </p:nvSpPr>
        <p:spPr/>
        <p:txBody>
          <a:bodyPr/>
          <a:lstStyle/>
          <a:p>
            <a:endParaRPr lang="en-US"/>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rgbClr val="008A6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Shape 1"/>
          <p:cNvSpPr>
            <a:spLocks noGrp="1"/>
          </p:cNvSpPr>
          <p:nvPr>
            <p:ph type="title"/>
          </p:nvPr>
        </p:nvSpPr>
        <p:spPr>
          <a:xfrm>
            <a:off x="1371600" y="1600200"/>
            <a:ext cx="7772400" cy="990600"/>
          </a:xfrm>
          <a:solidFill>
            <a:srgbClr val="C0D730"/>
          </a:solidFill>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pPr/>
              <a:t>1/29/2015 12:58 PM</a:t>
            </a:fld>
            <a:endParaRPr lang="en-US"/>
          </a:p>
        </p:txBody>
      </p:sp>
      <p:sp>
        <p:nvSpPr>
          <p:cNvPr id="14" name="Shape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pPr/>
              <a:t>1/29/2015 12:58 PM</a:t>
            </a:fld>
            <a:endParaRPr lang="en-US"/>
          </a:p>
        </p:txBody>
      </p:sp>
      <p:sp>
        <p:nvSpPr>
          <p:cNvPr id="12" name="Shape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pPr/>
              <a:t>1/29/2015 12:58 PM</a:t>
            </a:fld>
            <a:endParaRPr lang="en-US"/>
          </a:p>
        </p:txBody>
      </p:sp>
      <p:sp>
        <p:nvSpPr>
          <p:cNvPr id="14" name="Shape 13"/>
          <p:cNvSpPr>
            <a:spLocks noGrp="1"/>
          </p:cNvSpPr>
          <p:nvPr>
            <p:ph type="ftr" sz="quarter" idx="17"/>
          </p:nvPr>
        </p:nvSpPr>
        <p:spPr/>
        <p:txBody>
          <a:bodyPr rtlCol="0"/>
          <a:lstStyle/>
          <a:p>
            <a:endParaRPr lang="en-US"/>
          </a:p>
        </p:txBody>
      </p:sp>
      <p:sp>
        <p:nvSpPr>
          <p:cNvPr id="16" name="Shape 15"/>
          <p:cNvSpPr>
            <a:spLocks noGrp="1"/>
          </p:cNvSpPr>
          <p:nvPr>
            <p:ph type="body" sz="quarter" idx="1"/>
          </p:nvPr>
        </p:nvSpPr>
        <p:spPr>
          <a:xfrm>
            <a:off x="609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1/29/2015 12:58 PM</a:t>
            </a:fld>
            <a:endParaRPr lang="en-US"/>
          </a:p>
        </p:txBody>
      </p:sp>
      <p:sp>
        <p:nvSpPr>
          <p:cNvPr id="4" name="Shape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1/29/2015 12:58 PM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9945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pPr/>
              <a:t>1/29/2015 12:58 PM</a:t>
            </a:fld>
            <a:endParaRPr lang="en-US"/>
          </a:p>
        </p:txBody>
      </p:sp>
      <p:sp>
        <p:nvSpPr>
          <p:cNvPr id="3" name="Shape 2"/>
          <p:cNvSpPr>
            <a:spLocks noGrp="1"/>
          </p:cNvSpPr>
          <p:nvPr>
            <p:ph type="ftr" sz="quarter" idx="11"/>
          </p:nvPr>
        </p:nvSpPr>
        <p:spPr/>
        <p:txBody>
          <a:bodyPr/>
          <a:lstStyle/>
          <a:p>
            <a:endParaRPr lang="en-US" dirty="0"/>
          </a:p>
        </p:txBody>
      </p:sp>
      <p:pic>
        <p:nvPicPr>
          <p:cNvPr id="5" name="Picture 4" descr="http://www.viachristi.org/sites/default/files/pictures/Hospitals/manhattan/Mercy-logo-for-FB.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0827" y="6095806"/>
            <a:ext cx="626745" cy="626745"/>
          </a:xfrm>
          <a:prstGeom prst="rect">
            <a:avLst/>
          </a:prstGeom>
          <a:noFill/>
          <a:ln>
            <a:noFill/>
          </a:ln>
        </p:spPr>
      </p:pic>
      <p:pic>
        <p:nvPicPr>
          <p:cNvPr id="6" name="Picture 5" descr="http://chckansas.coventryhealthcare.com/web/groups/public/@cvty_regional_chcks/documents/graphic/c076389.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5835" y="6248206"/>
            <a:ext cx="964882" cy="427185"/>
          </a:xfrm>
          <a:prstGeom prst="rect">
            <a:avLst/>
          </a:prstGeom>
          <a:noFill/>
          <a:ln>
            <a:noFill/>
          </a:ln>
        </p:spPr>
      </p:pic>
      <p:pic>
        <p:nvPicPr>
          <p:cNvPr id="7" name="Picture 6" descr="http://www.rileycountyks.gov/ImageRepository/Document?documentID=11539"/>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2667" y="6233991"/>
            <a:ext cx="556966" cy="4556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pPr/>
              <a:t>1/29/2015 12:58 PM</a:t>
            </a:fld>
            <a:endParaRPr lang="en-US"/>
          </a:p>
        </p:txBody>
      </p:sp>
      <p:sp>
        <p:nvSpPr>
          <p:cNvPr id="6" name="Shape 5"/>
          <p:cNvSpPr>
            <a:spLocks noGrp="1"/>
          </p:cNvSpPr>
          <p:nvPr>
            <p:ph type="ftr" sz="quarter" idx="11"/>
          </p:nvPr>
        </p:nvSpPr>
        <p:spPr/>
        <p:txBody>
          <a:bodyPr/>
          <a:lstStyle/>
          <a:p>
            <a:endParaRPr lang="en-US"/>
          </a:p>
        </p:txBody>
      </p:sp>
      <p:sp>
        <p:nvSpPr>
          <p:cNvPr id="3" name="Shape 2"/>
          <p:cNvSpPr>
            <a:spLocks noGrp="1"/>
          </p:cNvSpPr>
          <p:nvPr>
            <p:ph type="body" idx="2"/>
          </p:nvPr>
        </p:nvSpPr>
        <p:spPr>
          <a:xfrm>
            <a:off x="609600" y="1752600"/>
            <a:ext cx="1600200" cy="4343400"/>
          </a:xfrm>
          <a:solidFill>
            <a:srgbClr val="C0D73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pic>
        <p:nvPicPr>
          <p:cNvPr id="10" name="Picture 9" descr="http://www.viachristi.org/sites/default/files/pictures/Hospitals/manhattan/Mercy-logo-for-FB.jpg"/>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3193" y="6223302"/>
            <a:ext cx="626745" cy="626745"/>
          </a:xfrm>
          <a:prstGeom prst="rect">
            <a:avLst/>
          </a:prstGeom>
          <a:noFill/>
          <a:ln>
            <a:noFill/>
          </a:ln>
        </p:spPr>
      </p:pic>
      <p:pic>
        <p:nvPicPr>
          <p:cNvPr id="12" name="Picture 11" descr="http://www.rileycountyks.gov/ImageRepository/Document?documentID=11539"/>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5032" y="6369440"/>
            <a:ext cx="556966" cy="455613"/>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3" r:id="rId7"/>
    <p:sldLayoutId id="2147483701" r:id="rId8"/>
    <p:sldLayoutId id="2147483702" r:id="rId9"/>
  </p:sldLayoutIdLst>
  <p:txStyles>
    <p:titleStyle>
      <a:lvl1pPr algn="l" rtl="0" eaLnBrk="1" latinLnBrk="0" hangingPunct="1">
        <a:spcBef>
          <a:spcPct val="0"/>
        </a:spcBef>
        <a:buNone/>
        <a:defRPr sz="4400" kern="1200">
          <a:solidFill>
            <a:srgbClr val="008A60"/>
          </a:solidFill>
          <a:latin typeface="+mj-lt"/>
          <a:ea typeface="+mj-ea"/>
          <a:cs typeface="+mj-cs"/>
        </a:defRPr>
      </a:lvl1pPr>
    </p:titleStyle>
    <p:body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extLst>
      <p:ext uri="{BB962C8B-B14F-4D97-AF65-F5344CB8AC3E}">
        <p14:creationId xmlns:p14="http://schemas.microsoft.com/office/powerpoint/2010/main" val="11302332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5" r:id="rId10"/>
  </p:sldLayoutIdLst>
  <p:txStyles>
    <p:titleStyle>
      <a:lvl1pPr algn="l" rtl="0" eaLnBrk="1" latinLnBrk="0" hangingPunct="1">
        <a:spcBef>
          <a:spcPct val="0"/>
        </a:spcBef>
        <a:buNone/>
        <a:defRPr sz="4400" kern="1200">
          <a:solidFill>
            <a:srgbClr val="008A60"/>
          </a:solidFill>
          <a:latin typeface="+mj-lt"/>
          <a:ea typeface="+mj-ea"/>
          <a:cs typeface="+mj-cs"/>
        </a:defRPr>
      </a:lvl1pPr>
    </p:titleStyle>
    <p:body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hyperlink" Target="http://www.rileycountycommunityneedsassessment.org/" TargetMode="Externa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362200" y="1981200"/>
            <a:ext cx="6477000" cy="3733800"/>
          </a:xfrm>
        </p:spPr>
        <p:txBody>
          <a:bodyPr>
            <a:noAutofit/>
          </a:bodyPr>
          <a:lstStyle/>
          <a:p>
            <a:r>
              <a:rPr lang="en-US" sz="6000" b="1" cap="small" dirty="0" smtClean="0"/>
              <a:t>Riley County Community Health Improvement </a:t>
            </a:r>
            <a:br>
              <a:rPr lang="en-US" sz="6000" b="1" cap="small" dirty="0" smtClean="0"/>
            </a:br>
            <a:r>
              <a:rPr lang="en-US" sz="6000" b="1" cap="small" dirty="0" smtClean="0"/>
              <a:t>Planning Meeting</a:t>
            </a:r>
            <a:endParaRPr lang="en-US" sz="4800" b="1" cap="small" dirty="0"/>
          </a:p>
        </p:txBody>
      </p:sp>
      <p:sp>
        <p:nvSpPr>
          <p:cNvPr id="3" name="Rectangle 2"/>
          <p:cNvSpPr>
            <a:spLocks noGrp="1"/>
          </p:cNvSpPr>
          <p:nvPr>
            <p:ph type="subTitle" idx="1"/>
          </p:nvPr>
        </p:nvSpPr>
        <p:spPr>
          <a:xfrm>
            <a:off x="2438400" y="6050037"/>
            <a:ext cx="6629400" cy="685800"/>
          </a:xfrm>
        </p:spPr>
        <p:txBody>
          <a:bodyPr>
            <a:normAutofit/>
          </a:bodyPr>
          <a:lstStyle/>
          <a:p>
            <a:r>
              <a:rPr lang="en-US" dirty="0" smtClean="0"/>
              <a:t>January 29,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cap="small" dirty="0" smtClean="0"/>
              <a:t>Demographic Overview</a:t>
            </a:r>
            <a:endParaRPr lang="en-US" sz="6000" cap="small"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2946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011" y="457200"/>
            <a:ext cx="4899610" cy="5482754"/>
          </a:xfrm>
          <a:prstGeom prst="rect">
            <a:avLst/>
          </a:prstGeom>
        </p:spPr>
      </p:pic>
      <p:sp>
        <p:nvSpPr>
          <p:cNvPr id="5" name="Rectangle 4"/>
          <p:cNvSpPr/>
          <p:nvPr/>
        </p:nvSpPr>
        <p:spPr>
          <a:xfrm>
            <a:off x="3223411" y="381000"/>
            <a:ext cx="18288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6200000">
            <a:off x="897123" y="-339331"/>
            <a:ext cx="679766" cy="118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451167" y="76200"/>
            <a:ext cx="679766" cy="118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80999" y="4284452"/>
            <a:ext cx="679766" cy="165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800601" y="4191000"/>
            <a:ext cx="679766" cy="165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0800000">
            <a:off x="1752600" y="5867400"/>
            <a:ext cx="679766" cy="9352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0800000">
            <a:off x="3816034" y="5870947"/>
            <a:ext cx="679766" cy="9352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a:graphicFrameLocks/>
          </p:cNvGraphicFramePr>
          <p:nvPr>
            <p:extLst>
              <p:ext uri="{D42A27DB-BD31-4B8C-83A1-F6EECF244321}">
                <p14:modId xmlns:p14="http://schemas.microsoft.com/office/powerpoint/2010/main" val="1725275469"/>
              </p:ext>
            </p:extLst>
          </p:nvPr>
        </p:nvGraphicFramePr>
        <p:xfrm>
          <a:off x="5052211" y="152400"/>
          <a:ext cx="3982245" cy="655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258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128532913"/>
              </p:ext>
            </p:extLst>
          </p:nvPr>
        </p:nvGraphicFramePr>
        <p:xfrm>
          <a:off x="0" y="152400"/>
          <a:ext cx="90678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3983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60070074"/>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spTree>
    <p:extLst>
      <p:ext uri="{BB962C8B-B14F-4D97-AF65-F5344CB8AC3E}">
        <p14:creationId xmlns:p14="http://schemas.microsoft.com/office/powerpoint/2010/main" val="333737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2048604530"/>
              </p:ext>
            </p:extLst>
          </p:nvPr>
        </p:nvGraphicFramePr>
        <p:xfrm>
          <a:off x="-152400" y="76200"/>
          <a:ext cx="9372599"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441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cap="small" dirty="0" smtClean="0"/>
              <a:t>Socioeconomic Overview</a:t>
            </a:r>
            <a:endParaRPr lang="en-US" sz="6000" cap="small"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808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3985518680"/>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9648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4196774546"/>
              </p:ext>
            </p:extLst>
          </p:nvPr>
        </p:nvGraphicFramePr>
        <p:xfrm>
          <a:off x="0" y="0"/>
          <a:ext cx="92202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3976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206482880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489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1937302907"/>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690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1828800"/>
            <a:ext cx="6477000" cy="4038600"/>
          </a:xfrm>
        </p:spPr>
        <p:txBody>
          <a:bodyPr>
            <a:noAutofit/>
          </a:bodyPr>
          <a:lstStyle/>
          <a:p>
            <a:r>
              <a:rPr lang="en-US" sz="6600" cap="small" dirty="0" smtClean="0"/>
              <a:t>Welcome </a:t>
            </a:r>
            <a:br>
              <a:rPr lang="en-US" sz="6600" cap="small" dirty="0" smtClean="0"/>
            </a:br>
            <a:r>
              <a:rPr lang="en-US" sz="6600" cap="small" dirty="0" smtClean="0"/>
              <a:t>from </a:t>
            </a:r>
            <a:br>
              <a:rPr lang="en-US" sz="6600" cap="small" dirty="0" smtClean="0"/>
            </a:br>
            <a:r>
              <a:rPr lang="en-US" sz="6600" b="1" cap="small" dirty="0" smtClean="0"/>
              <a:t>Riley County Commission</a:t>
            </a:r>
            <a:endParaRPr lang="en-US" sz="6600" b="1" cap="small"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816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2011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1990856403"/>
              </p:ext>
            </p:extLst>
          </p:nvPr>
        </p:nvGraphicFramePr>
        <p:xfrm>
          <a:off x="76200" y="0"/>
          <a:ext cx="90678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144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4254272771"/>
              </p:ext>
            </p:extLst>
          </p:nvPr>
        </p:nvGraphicFramePr>
        <p:xfrm>
          <a:off x="0" y="76200"/>
          <a:ext cx="91440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04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4038600"/>
          </a:xfrm>
        </p:spPr>
        <p:txBody>
          <a:bodyPr>
            <a:noAutofit/>
          </a:bodyPr>
          <a:lstStyle/>
          <a:p>
            <a:r>
              <a:rPr lang="en-US" sz="6000" cap="small" dirty="0" smtClean="0"/>
              <a:t>Riley County Comprehensive Community Needs Assessment (CCNA)</a:t>
            </a:r>
            <a:endParaRPr lang="en-US" sz="6000" cap="small" dirty="0"/>
          </a:p>
        </p:txBody>
      </p:sp>
      <p:sp>
        <p:nvSpPr>
          <p:cNvPr id="4" name="Subtitle 3"/>
          <p:cNvSpPr>
            <a:spLocks noGrp="1"/>
          </p:cNvSpPr>
          <p:nvPr>
            <p:ph type="subTitle" idx="1"/>
          </p:nvPr>
        </p:nvSpPr>
        <p:spPr/>
        <p:txBody>
          <a:bodyPr>
            <a:normAutofit/>
          </a:bodyPr>
          <a:lstStyle/>
          <a:p>
            <a:r>
              <a:rPr lang="en-US" sz="3600" b="1" dirty="0" smtClean="0"/>
              <a:t>Overview</a:t>
            </a:r>
            <a:endParaRPr lang="en-US" sz="3600" b="1" dirty="0"/>
          </a:p>
        </p:txBody>
      </p:sp>
    </p:spTree>
    <p:extLst>
      <p:ext uri="{BB962C8B-B14F-4D97-AF65-F5344CB8AC3E}">
        <p14:creationId xmlns:p14="http://schemas.microsoft.com/office/powerpoint/2010/main" val="252855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39725" y="274638"/>
            <a:ext cx="8499475" cy="846137"/>
          </a:xfrm>
        </p:spPr>
        <p:txBody>
          <a:bodyPr/>
          <a:lstStyle/>
          <a:p>
            <a:pPr eaLnBrk="1" hangingPunct="1"/>
            <a:endParaRPr lang="en-US" smtClean="0">
              <a:ea typeface="ＭＳ Ｐゴシック" panose="020B0600070205080204" pitchFamily="34" charset="-128"/>
            </a:endParaRPr>
          </a:p>
        </p:txBody>
      </p:sp>
      <p:pic>
        <p:nvPicPr>
          <p:cNvPr id="20482"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92525" y="3127375"/>
            <a:ext cx="1524000" cy="1471613"/>
          </a:xfrm>
        </p:spPr>
      </p:pic>
      <p:sp>
        <p:nvSpPr>
          <p:cNvPr id="4" name="Rectangle 3"/>
          <p:cNvSpPr/>
          <p:nvPr/>
        </p:nvSpPr>
        <p:spPr>
          <a:xfrm>
            <a:off x="0" y="0"/>
            <a:ext cx="9144000" cy="6858000"/>
          </a:xfrm>
          <a:prstGeom prst="rect">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20484" name="Picture 9" descr="Template-Design-2.Title.png"/>
          <p:cNvPicPr>
            <a:picLocks noChangeAspect="1"/>
          </p:cNvPicPr>
          <p:nvPr/>
        </p:nvPicPr>
        <p:blipFill>
          <a:blip r:embed="rId3">
            <a:extLst>
              <a:ext uri="{28A0092B-C50C-407E-A947-70E740481C1C}">
                <a14:useLocalDpi xmlns:a14="http://schemas.microsoft.com/office/drawing/2010/main" val="0"/>
              </a:ext>
            </a:extLst>
          </a:blip>
          <a:srcRect l="1576" t="27368" r="1575" b="24911"/>
          <a:stretch>
            <a:fillRect/>
          </a:stretch>
        </p:blipFill>
        <p:spPr bwMode="auto">
          <a:xfrm>
            <a:off x="31750" y="1876425"/>
            <a:ext cx="90805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wsu_horizontal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153150"/>
            <a:ext cx="15541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lide Number Placeholder 6"/>
          <p:cNvSpPr txBox="1">
            <a:spLocks/>
          </p:cNvSpPr>
          <p:nvPr/>
        </p:nvSpPr>
        <p:spPr bwMode="auto">
          <a:xfrm>
            <a:off x="152400" y="6432550"/>
            <a:ext cx="838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68AA4C-6814-495B-99CF-5E80106692D8}" type="slidenum">
              <a:rPr lang="en-US" sz="1200">
                <a:solidFill>
                  <a:srgbClr val="7F7F7F"/>
                </a:solidFill>
                <a:latin typeface="Calibri" panose="020F0502020204030204" pitchFamily="34" charset="0"/>
              </a:rPr>
              <a:pPr eaLnBrk="1" hangingPunct="1"/>
              <a:t>23</a:t>
            </a:fld>
            <a:endParaRPr lang="en-US" sz="1200">
              <a:solidFill>
                <a:srgbClr val="7F7F7F"/>
              </a:solidFill>
              <a:latin typeface="Calibri" panose="020F0502020204030204" pitchFamily="34" charset="0"/>
            </a:endParaRPr>
          </a:p>
        </p:txBody>
      </p:sp>
      <p:sp>
        <p:nvSpPr>
          <p:cNvPr id="20487" name="Title 1"/>
          <p:cNvSpPr txBox="1">
            <a:spLocks/>
          </p:cNvSpPr>
          <p:nvPr/>
        </p:nvSpPr>
        <p:spPr bwMode="auto">
          <a:xfrm>
            <a:off x="228600" y="2057400"/>
            <a:ext cx="861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100" i="1" dirty="0">
                <a:latin typeface="Georgia" panose="02040502050405020303" pitchFamily="18" charset="0"/>
              </a:rPr>
              <a:t>“</a:t>
            </a:r>
            <a:r>
              <a:rPr lang="en-US" sz="3100" i="1" dirty="0">
                <a:latin typeface="Georgia" panose="02040502050405020303" pitchFamily="18" charset="0"/>
              </a:rPr>
              <a:t>The overarching theme of the data collected is that Riley County is a community that is divided between a high quality of life, prosperity, and growth on one hand, and dwindling resources for and lack of attention to those who are most in need on the other.</a:t>
            </a:r>
            <a:r>
              <a:rPr lang="en-US" altLang="en-US" sz="3100" i="1" dirty="0">
                <a:latin typeface="Georgia" panose="02040502050405020303" pitchFamily="18" charset="0"/>
              </a:rPr>
              <a:t>”</a:t>
            </a:r>
            <a:endParaRPr lang="en-US" sz="3100" i="1" dirty="0">
              <a:latin typeface="Georgia" panose="02040502050405020303" pitchFamily="18" charset="0"/>
            </a:endParaRPr>
          </a:p>
        </p:txBody>
      </p:sp>
      <p:sp>
        <p:nvSpPr>
          <p:cNvPr id="2" name="Rectangle 1"/>
          <p:cNvSpPr/>
          <p:nvPr/>
        </p:nvSpPr>
        <p:spPr>
          <a:xfrm>
            <a:off x="339725" y="6019800"/>
            <a:ext cx="2174875" cy="533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20489" name="Picture 1"/>
          <p:cNvPicPr>
            <a:picLocks noChangeAspect="1"/>
          </p:cNvPicPr>
          <p:nvPr/>
        </p:nvPicPr>
        <p:blipFill>
          <a:blip r:embed="rId5">
            <a:extLst>
              <a:ext uri="{28A0092B-C50C-407E-A947-70E740481C1C}">
                <a14:useLocalDpi xmlns:a14="http://schemas.microsoft.com/office/drawing/2010/main" val="0"/>
              </a:ext>
            </a:extLst>
          </a:blip>
          <a:srcRect l="6024" t="16766" r="7098" b="17412"/>
          <a:stretch>
            <a:fillRect/>
          </a:stretch>
        </p:blipFill>
        <p:spPr bwMode="auto">
          <a:xfrm>
            <a:off x="5813425" y="5697538"/>
            <a:ext cx="30257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161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CCNA Findings</a:t>
            </a:r>
            <a:endParaRPr lang="en-US" dirty="0"/>
          </a:p>
        </p:txBody>
      </p:sp>
      <p:sp>
        <p:nvSpPr>
          <p:cNvPr id="3" name="Content Placeholder 2"/>
          <p:cNvSpPr>
            <a:spLocks noGrp="1"/>
          </p:cNvSpPr>
          <p:nvPr>
            <p:ph sz="quarter" idx="1"/>
          </p:nvPr>
        </p:nvSpPr>
        <p:spPr>
          <a:xfrm>
            <a:off x="612648" y="1600200"/>
            <a:ext cx="7616952" cy="5105400"/>
          </a:xfrm>
        </p:spPr>
        <p:txBody>
          <a:bodyPr>
            <a:normAutofit/>
          </a:bodyPr>
          <a:lstStyle/>
          <a:p>
            <a:pPr>
              <a:buClr>
                <a:srgbClr val="C0D730"/>
              </a:buClr>
            </a:pPr>
            <a:r>
              <a:rPr lang="en-US" sz="3000" dirty="0" smtClean="0">
                <a:solidFill>
                  <a:srgbClr val="2E75B6"/>
                </a:solidFill>
              </a:rPr>
              <a:t>High quality of life</a:t>
            </a:r>
          </a:p>
          <a:p>
            <a:pPr>
              <a:buClr>
                <a:srgbClr val="C0D730"/>
              </a:buClr>
            </a:pPr>
            <a:r>
              <a:rPr lang="en-US" sz="3000" dirty="0" smtClean="0">
                <a:solidFill>
                  <a:srgbClr val="2E75B6"/>
                </a:solidFill>
              </a:rPr>
              <a:t>Growth</a:t>
            </a:r>
          </a:p>
          <a:p>
            <a:pPr>
              <a:buClr>
                <a:srgbClr val="C0D730"/>
              </a:buClr>
            </a:pPr>
            <a:r>
              <a:rPr lang="en-US" sz="3000" dirty="0" smtClean="0">
                <a:solidFill>
                  <a:srgbClr val="2E75B6"/>
                </a:solidFill>
              </a:rPr>
              <a:t>Spirit of community and collaboration</a:t>
            </a:r>
          </a:p>
          <a:p>
            <a:pPr>
              <a:buClr>
                <a:srgbClr val="C0D730"/>
              </a:buClr>
            </a:pPr>
            <a:endParaRPr lang="en-US" sz="3000" dirty="0"/>
          </a:p>
          <a:p>
            <a:pPr>
              <a:buClr>
                <a:srgbClr val="C0D730"/>
              </a:buClr>
            </a:pPr>
            <a:r>
              <a:rPr lang="en-US" sz="3000" dirty="0">
                <a:solidFill>
                  <a:srgbClr val="FA9500"/>
                </a:solidFill>
              </a:rPr>
              <a:t>“Invisible” population with significant needs</a:t>
            </a:r>
          </a:p>
          <a:p>
            <a:pPr>
              <a:buClr>
                <a:srgbClr val="C0D730"/>
              </a:buClr>
            </a:pPr>
            <a:r>
              <a:rPr lang="en-US" sz="3000" dirty="0" smtClean="0">
                <a:solidFill>
                  <a:srgbClr val="FA9500"/>
                </a:solidFill>
              </a:rPr>
              <a:t>Lack of accessible and affordable mental health services</a:t>
            </a:r>
          </a:p>
          <a:p>
            <a:pPr>
              <a:buClr>
                <a:srgbClr val="C0D730"/>
              </a:buClr>
            </a:pPr>
            <a:r>
              <a:rPr lang="en-US" sz="3000" dirty="0" smtClean="0">
                <a:solidFill>
                  <a:srgbClr val="FA9500"/>
                </a:solidFill>
              </a:rPr>
              <a:t>Lack of affordable housing</a:t>
            </a:r>
          </a:p>
          <a:p>
            <a:pPr>
              <a:buClr>
                <a:srgbClr val="C0D730"/>
              </a:buClr>
            </a:pPr>
            <a:r>
              <a:rPr lang="en-US" sz="3000" dirty="0" smtClean="0">
                <a:solidFill>
                  <a:srgbClr val="FA9500"/>
                </a:solidFill>
              </a:rPr>
              <a:t>Lack of accessible and affordable child care</a:t>
            </a:r>
          </a:p>
        </p:txBody>
      </p:sp>
      <p:sp>
        <p:nvSpPr>
          <p:cNvPr id="4" name="Cross 3"/>
          <p:cNvSpPr/>
          <p:nvPr/>
        </p:nvSpPr>
        <p:spPr>
          <a:xfrm>
            <a:off x="8001000" y="2133600"/>
            <a:ext cx="609600" cy="609600"/>
          </a:xfrm>
          <a:prstGeom prst="plus">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75B6"/>
              </a:solidFill>
            </a:endParaRPr>
          </a:p>
        </p:txBody>
      </p:sp>
      <p:sp>
        <p:nvSpPr>
          <p:cNvPr id="5" name="Rectangle 4"/>
          <p:cNvSpPr/>
          <p:nvPr/>
        </p:nvSpPr>
        <p:spPr>
          <a:xfrm>
            <a:off x="7924800" y="4953000"/>
            <a:ext cx="762000" cy="228600"/>
          </a:xfrm>
          <a:prstGeom prst="rect">
            <a:avLst/>
          </a:prstGeom>
          <a:solidFill>
            <a:srgbClr val="FA9500"/>
          </a:solidFill>
          <a:ln>
            <a:solidFill>
              <a:srgbClr val="FA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09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Quality of Life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634445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28600"/>
            <a:ext cx="8153400" cy="990600"/>
          </a:xfrm>
        </p:spPr>
        <p:txBody>
          <a:bodyPr/>
          <a:lstStyle/>
          <a:p>
            <a:r>
              <a:rPr lang="en-US" dirty="0" smtClean="0"/>
              <a:t>Quality of Life Findings</a:t>
            </a:r>
            <a:endParaRPr lang="en-US" dirty="0"/>
          </a:p>
        </p:txBody>
      </p:sp>
      <p:sp>
        <p:nvSpPr>
          <p:cNvPr id="3" name="Content Placeholder 2"/>
          <p:cNvSpPr>
            <a:spLocks noGrp="1"/>
          </p:cNvSpPr>
          <p:nvPr>
            <p:ph sz="quarter" idx="1"/>
          </p:nvPr>
        </p:nvSpPr>
        <p:spPr>
          <a:xfrm>
            <a:off x="228600" y="1600200"/>
            <a:ext cx="8839200" cy="5181600"/>
          </a:xfrm>
        </p:spPr>
        <p:txBody>
          <a:bodyPr>
            <a:normAutofit fontScale="92500"/>
          </a:bodyPr>
          <a:lstStyle/>
          <a:p>
            <a:pPr marL="0" indent="0">
              <a:buNone/>
            </a:pPr>
            <a:r>
              <a:rPr lang="en-US" b="1" dirty="0" smtClean="0"/>
              <a:t>Percent respondents who “agree” or “strongly agree”</a:t>
            </a:r>
          </a:p>
          <a:p>
            <a:pPr marL="0" indent="0">
              <a:spcBef>
                <a:spcPts val="1800"/>
              </a:spcBef>
              <a:buNone/>
            </a:pPr>
            <a:r>
              <a:rPr lang="en-US" dirty="0" smtClean="0">
                <a:solidFill>
                  <a:srgbClr val="6CA644"/>
                </a:solidFill>
              </a:rPr>
              <a:t>88%  </a:t>
            </a:r>
            <a:r>
              <a:rPr lang="en-US" dirty="0" smtClean="0">
                <a:solidFill>
                  <a:srgbClr val="2E75B6"/>
                </a:solidFill>
              </a:rPr>
              <a:t>There are opportunities to volunteer in my community</a:t>
            </a:r>
          </a:p>
          <a:p>
            <a:pPr marL="0" indent="0">
              <a:buNone/>
            </a:pPr>
            <a:r>
              <a:rPr lang="en-US" dirty="0">
                <a:solidFill>
                  <a:srgbClr val="6CA644"/>
                </a:solidFill>
              </a:rPr>
              <a:t>87%  </a:t>
            </a:r>
            <a:r>
              <a:rPr lang="en-US" dirty="0">
                <a:solidFill>
                  <a:srgbClr val="2E75B6"/>
                </a:solidFill>
              </a:rPr>
              <a:t>This is a safe place to live</a:t>
            </a:r>
          </a:p>
          <a:p>
            <a:pPr marL="0" indent="0">
              <a:buNone/>
            </a:pPr>
            <a:r>
              <a:rPr lang="en-US" dirty="0" smtClean="0">
                <a:solidFill>
                  <a:srgbClr val="6CA644"/>
                </a:solidFill>
              </a:rPr>
              <a:t>86%  </a:t>
            </a:r>
            <a:r>
              <a:rPr lang="en-US" dirty="0" smtClean="0">
                <a:solidFill>
                  <a:srgbClr val="2E75B6"/>
                </a:solidFill>
              </a:rPr>
              <a:t>This is a good place to raise children</a:t>
            </a:r>
          </a:p>
          <a:p>
            <a:pPr marL="0" indent="0">
              <a:buNone/>
            </a:pPr>
            <a:r>
              <a:rPr lang="en-US" dirty="0" smtClean="0">
                <a:solidFill>
                  <a:srgbClr val="6CA644"/>
                </a:solidFill>
              </a:rPr>
              <a:t>85%  </a:t>
            </a:r>
            <a:r>
              <a:rPr lang="en-US" dirty="0" smtClean="0">
                <a:solidFill>
                  <a:srgbClr val="2E75B6"/>
                </a:solidFill>
              </a:rPr>
              <a:t>This is a beautiful place to live</a:t>
            </a:r>
          </a:p>
          <a:p>
            <a:pPr marL="0" indent="0">
              <a:buNone/>
            </a:pPr>
            <a:r>
              <a:rPr lang="en-US" dirty="0" smtClean="0">
                <a:solidFill>
                  <a:srgbClr val="6CA644"/>
                </a:solidFill>
              </a:rPr>
              <a:t>82%  </a:t>
            </a:r>
            <a:r>
              <a:rPr lang="en-US" dirty="0" smtClean="0">
                <a:solidFill>
                  <a:srgbClr val="2E75B6"/>
                </a:solidFill>
              </a:rPr>
              <a:t>I am satisfied with the quality of life in this community</a:t>
            </a:r>
          </a:p>
          <a:p>
            <a:pPr marL="0" indent="0">
              <a:buNone/>
            </a:pPr>
            <a:endParaRPr lang="en-US" dirty="0">
              <a:solidFill>
                <a:srgbClr val="2E75B6"/>
              </a:solidFill>
            </a:endParaRPr>
          </a:p>
          <a:p>
            <a:pPr marL="914400" indent="-914400">
              <a:buNone/>
            </a:pPr>
            <a:r>
              <a:rPr lang="en-US" dirty="0">
                <a:solidFill>
                  <a:srgbClr val="6CA644"/>
                </a:solidFill>
              </a:rPr>
              <a:t>41%  </a:t>
            </a:r>
            <a:r>
              <a:rPr lang="en-US" dirty="0">
                <a:solidFill>
                  <a:srgbClr val="FA9500"/>
                </a:solidFill>
              </a:rPr>
              <a:t>I am satisfied with local government</a:t>
            </a:r>
          </a:p>
          <a:p>
            <a:pPr marL="914400" indent="-914400">
              <a:buNone/>
            </a:pPr>
            <a:r>
              <a:rPr lang="en-US" dirty="0" smtClean="0">
                <a:solidFill>
                  <a:srgbClr val="6CA644"/>
                </a:solidFill>
              </a:rPr>
              <a:t>39%  </a:t>
            </a:r>
            <a:r>
              <a:rPr lang="en-US" dirty="0" smtClean="0">
                <a:solidFill>
                  <a:srgbClr val="FA9500"/>
                </a:solidFill>
              </a:rPr>
              <a:t>All residents think that they can make the community a better place to live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120225" y="76200"/>
            <a:ext cx="914324" cy="1371487"/>
          </a:xfrm>
          <a:prstGeom prst="rect">
            <a:avLst/>
          </a:prstGeom>
        </p:spPr>
      </p:pic>
    </p:spTree>
    <p:extLst>
      <p:ext uri="{BB962C8B-B14F-4D97-AF65-F5344CB8AC3E}">
        <p14:creationId xmlns:p14="http://schemas.microsoft.com/office/powerpoint/2010/main" val="2647054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2400"/>
            <a:ext cx="8153400" cy="990600"/>
          </a:xfrm>
        </p:spPr>
        <p:txBody>
          <a:bodyPr>
            <a:normAutofit fontScale="90000"/>
          </a:bodyPr>
          <a:lstStyle/>
          <a:p>
            <a:r>
              <a:rPr lang="en-US" dirty="0" smtClean="0"/>
              <a:t>Most Important Factors that Contribute to Quality of Life</a:t>
            </a:r>
            <a:endParaRPr lang="en-US" dirty="0"/>
          </a:p>
        </p:txBody>
      </p:sp>
      <p:sp>
        <p:nvSpPr>
          <p:cNvPr id="3" name="Content Placeholder 2"/>
          <p:cNvSpPr>
            <a:spLocks noGrp="1"/>
          </p:cNvSpPr>
          <p:nvPr>
            <p:ph sz="quarter" idx="1"/>
          </p:nvPr>
        </p:nvSpPr>
        <p:spPr>
          <a:xfrm>
            <a:off x="228600" y="1600200"/>
            <a:ext cx="8839200" cy="5181600"/>
          </a:xfrm>
        </p:spPr>
        <p:txBody>
          <a:bodyPr>
            <a:normAutofit/>
          </a:bodyPr>
          <a:lstStyle/>
          <a:p>
            <a:pPr marL="0" indent="0">
              <a:buNone/>
            </a:pPr>
            <a:r>
              <a:rPr lang="en-US" sz="2500" b="1" dirty="0" smtClean="0"/>
              <a:t>Percent respondents who selected these among their top three:</a:t>
            </a:r>
          </a:p>
          <a:p>
            <a:pPr marL="0" indent="0">
              <a:spcBef>
                <a:spcPts val="2400"/>
              </a:spcBef>
              <a:buNone/>
            </a:pPr>
            <a:r>
              <a:rPr lang="en-US" dirty="0" smtClean="0">
                <a:solidFill>
                  <a:srgbClr val="6CA644"/>
                </a:solidFill>
              </a:rPr>
              <a:t>33%  </a:t>
            </a:r>
            <a:r>
              <a:rPr lang="en-US" dirty="0" smtClean="0">
                <a:solidFill>
                  <a:srgbClr val="2E75B6"/>
                </a:solidFill>
              </a:rPr>
              <a:t>Good schools</a:t>
            </a:r>
          </a:p>
          <a:p>
            <a:pPr marL="0" indent="0">
              <a:spcBef>
                <a:spcPts val="2400"/>
              </a:spcBef>
              <a:buNone/>
            </a:pPr>
            <a:r>
              <a:rPr lang="en-US" dirty="0" smtClean="0">
                <a:solidFill>
                  <a:srgbClr val="6CA644"/>
                </a:solidFill>
              </a:rPr>
              <a:t>30%  </a:t>
            </a:r>
            <a:r>
              <a:rPr lang="en-US" dirty="0" smtClean="0">
                <a:solidFill>
                  <a:srgbClr val="2E75B6"/>
                </a:solidFill>
              </a:rPr>
              <a:t>Good place to raise children</a:t>
            </a:r>
            <a:endParaRPr lang="en-US" dirty="0">
              <a:solidFill>
                <a:srgbClr val="2E75B6"/>
              </a:solidFill>
            </a:endParaRPr>
          </a:p>
          <a:p>
            <a:pPr marL="0" indent="0">
              <a:spcBef>
                <a:spcPts val="2400"/>
              </a:spcBef>
              <a:buNone/>
            </a:pPr>
            <a:r>
              <a:rPr lang="en-US" dirty="0" smtClean="0">
                <a:solidFill>
                  <a:srgbClr val="6CA644"/>
                </a:solidFill>
              </a:rPr>
              <a:t>25%  </a:t>
            </a:r>
            <a:r>
              <a:rPr lang="en-US" dirty="0" smtClean="0">
                <a:solidFill>
                  <a:srgbClr val="2E75B6"/>
                </a:solidFill>
              </a:rPr>
              <a:t>Clean environment</a:t>
            </a:r>
          </a:p>
          <a:p>
            <a:pPr marL="0" indent="0">
              <a:spcBef>
                <a:spcPts val="2400"/>
              </a:spcBef>
              <a:buNone/>
            </a:pPr>
            <a:r>
              <a:rPr lang="en-US" dirty="0" smtClean="0">
                <a:solidFill>
                  <a:srgbClr val="6CA644"/>
                </a:solidFill>
              </a:rPr>
              <a:t>24%  </a:t>
            </a:r>
            <a:r>
              <a:rPr lang="en-US" dirty="0" smtClean="0">
                <a:solidFill>
                  <a:srgbClr val="2E75B6"/>
                </a:solidFill>
              </a:rPr>
              <a:t>Safe neighborhoods</a:t>
            </a:r>
            <a:endParaRPr lang="en-US" dirty="0">
              <a:solidFill>
                <a:srgbClr val="2E75B6"/>
              </a:solidFill>
            </a:endParaRPr>
          </a:p>
          <a:p>
            <a:pPr marL="0" indent="0">
              <a:spcBef>
                <a:spcPts val="2400"/>
              </a:spcBef>
              <a:buNone/>
            </a:pPr>
            <a:r>
              <a:rPr lang="en-US" dirty="0" smtClean="0">
                <a:solidFill>
                  <a:srgbClr val="6CA644"/>
                </a:solidFill>
              </a:rPr>
              <a:t>19%  </a:t>
            </a:r>
            <a:r>
              <a:rPr lang="en-US" dirty="0" smtClean="0">
                <a:solidFill>
                  <a:srgbClr val="2E75B6"/>
                </a:solidFill>
              </a:rPr>
              <a:t>Healthy economy</a:t>
            </a:r>
          </a:p>
          <a:p>
            <a:pPr marL="0" indent="0">
              <a:spcBef>
                <a:spcPts val="2400"/>
              </a:spcBef>
              <a:buNone/>
            </a:pPr>
            <a:r>
              <a:rPr lang="en-US" dirty="0" smtClean="0">
                <a:solidFill>
                  <a:srgbClr val="6CA644"/>
                </a:solidFill>
              </a:rPr>
              <a:t>18%  </a:t>
            </a:r>
            <a:r>
              <a:rPr lang="en-US" dirty="0" smtClean="0">
                <a:solidFill>
                  <a:srgbClr val="2E75B6"/>
                </a:solidFill>
              </a:rPr>
              <a:t>Low crime</a:t>
            </a:r>
          </a:p>
        </p:txBody>
      </p:sp>
      <p:pic>
        <p:nvPicPr>
          <p:cNvPr id="4" name="Picture 3"/>
          <p:cNvPicPr>
            <a:picLocks noChangeAspect="1"/>
          </p:cNvPicPr>
          <p:nvPr/>
        </p:nvPicPr>
        <p:blipFill rotWithShape="1">
          <a:blip r:embed="rId2"/>
          <a:srcRect t="6015"/>
          <a:stretch/>
        </p:blipFill>
        <p:spPr>
          <a:xfrm>
            <a:off x="5334000" y="2103210"/>
            <a:ext cx="993038" cy="1025866"/>
          </a:xfrm>
          <a:prstGeom prst="rect">
            <a:avLst/>
          </a:prstGeom>
        </p:spPr>
      </p:pic>
      <p:pic>
        <p:nvPicPr>
          <p:cNvPr id="5" name="Picture 4"/>
          <p:cNvPicPr>
            <a:picLocks noChangeAspect="1"/>
          </p:cNvPicPr>
          <p:nvPr/>
        </p:nvPicPr>
        <p:blipFill>
          <a:blip r:embed="rId3"/>
          <a:stretch>
            <a:fillRect/>
          </a:stretch>
        </p:blipFill>
        <p:spPr>
          <a:xfrm>
            <a:off x="6934200" y="2819400"/>
            <a:ext cx="1040130" cy="990600"/>
          </a:xfrm>
          <a:prstGeom prst="rect">
            <a:avLst/>
          </a:prstGeom>
        </p:spPr>
      </p:pic>
      <p:pic>
        <p:nvPicPr>
          <p:cNvPr id="6" name="Picture 5"/>
          <p:cNvPicPr>
            <a:picLocks noChangeAspect="1"/>
          </p:cNvPicPr>
          <p:nvPr/>
        </p:nvPicPr>
        <p:blipFill rotWithShape="1">
          <a:blip r:embed="rId4"/>
          <a:srcRect t="7112" b="1"/>
          <a:stretch/>
        </p:blipFill>
        <p:spPr>
          <a:xfrm>
            <a:off x="5338692" y="3586276"/>
            <a:ext cx="1004075" cy="954881"/>
          </a:xfrm>
          <a:prstGeom prst="rect">
            <a:avLst/>
          </a:prstGeom>
        </p:spPr>
      </p:pic>
      <p:pic>
        <p:nvPicPr>
          <p:cNvPr id="7" name="Picture 6"/>
          <p:cNvPicPr>
            <a:picLocks noChangeAspect="1"/>
          </p:cNvPicPr>
          <p:nvPr/>
        </p:nvPicPr>
        <p:blipFill>
          <a:blip r:embed="rId5"/>
          <a:stretch>
            <a:fillRect/>
          </a:stretch>
        </p:blipFill>
        <p:spPr>
          <a:xfrm>
            <a:off x="6934200" y="4267200"/>
            <a:ext cx="1076073" cy="1076073"/>
          </a:xfrm>
          <a:prstGeom prst="rect">
            <a:avLst/>
          </a:prstGeom>
        </p:spPr>
      </p:pic>
      <p:pic>
        <p:nvPicPr>
          <p:cNvPr id="8" name="Picture 7"/>
          <p:cNvPicPr>
            <a:picLocks noChangeAspect="1"/>
          </p:cNvPicPr>
          <p:nvPr/>
        </p:nvPicPr>
        <p:blipFill>
          <a:blip r:embed="rId6"/>
          <a:stretch>
            <a:fillRect/>
          </a:stretch>
        </p:blipFill>
        <p:spPr>
          <a:xfrm>
            <a:off x="5332512" y="4953000"/>
            <a:ext cx="1057156" cy="1081741"/>
          </a:xfrm>
          <a:prstGeom prst="rect">
            <a:avLst/>
          </a:prstGeom>
        </p:spPr>
      </p:pic>
      <p:pic>
        <p:nvPicPr>
          <p:cNvPr id="9" name="Picture 8"/>
          <p:cNvPicPr>
            <a:picLocks noChangeAspect="1"/>
          </p:cNvPicPr>
          <p:nvPr/>
        </p:nvPicPr>
        <p:blipFill>
          <a:blip r:embed="rId7"/>
          <a:stretch>
            <a:fillRect/>
          </a:stretch>
        </p:blipFill>
        <p:spPr>
          <a:xfrm>
            <a:off x="7073267" y="5777855"/>
            <a:ext cx="937006" cy="982714"/>
          </a:xfrm>
          <a:prstGeom prst="rect">
            <a:avLst/>
          </a:prstGeom>
        </p:spPr>
      </p:pic>
    </p:spTree>
    <p:extLst>
      <p:ext uri="{BB962C8B-B14F-4D97-AF65-F5344CB8AC3E}">
        <p14:creationId xmlns:p14="http://schemas.microsoft.com/office/powerpoint/2010/main" val="2998722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Physical Health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363644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Top three needs related to physical health in your community?</a:t>
            </a:r>
            <a:endParaRPr lang="en-US" dirty="0"/>
          </a:p>
        </p:txBody>
      </p:sp>
      <p:sp>
        <p:nvSpPr>
          <p:cNvPr id="3" name="Content Placeholder 2"/>
          <p:cNvSpPr>
            <a:spLocks noGrp="1"/>
          </p:cNvSpPr>
          <p:nvPr>
            <p:ph sz="quarter" idx="1"/>
          </p:nvPr>
        </p:nvSpPr>
        <p:spPr>
          <a:xfrm>
            <a:off x="228600" y="1828800"/>
            <a:ext cx="8915400" cy="5181600"/>
          </a:xfrm>
        </p:spPr>
        <p:txBody>
          <a:bodyPr>
            <a:normAutofit/>
          </a:bodyPr>
          <a:lstStyle/>
          <a:p>
            <a:pPr marL="0" indent="0">
              <a:buNone/>
            </a:pPr>
            <a:r>
              <a:rPr lang="en-US" sz="2600" b="1" dirty="0"/>
              <a:t>Percent respondents who selected these among their top three:</a:t>
            </a:r>
          </a:p>
          <a:p>
            <a:pPr marL="0" indent="0">
              <a:spcBef>
                <a:spcPts val="1800"/>
              </a:spcBef>
              <a:buNone/>
            </a:pPr>
            <a:r>
              <a:rPr lang="en-US" dirty="0" smtClean="0">
                <a:solidFill>
                  <a:srgbClr val="6CA644"/>
                </a:solidFill>
              </a:rPr>
              <a:t>34%  </a:t>
            </a:r>
            <a:r>
              <a:rPr lang="en-US" dirty="0" smtClean="0">
                <a:solidFill>
                  <a:srgbClr val="2E75B6"/>
                </a:solidFill>
              </a:rPr>
              <a:t>Affordable health services</a:t>
            </a:r>
          </a:p>
          <a:p>
            <a:pPr marL="0" indent="0">
              <a:buNone/>
            </a:pPr>
            <a:r>
              <a:rPr lang="en-US" dirty="0" smtClean="0">
                <a:solidFill>
                  <a:srgbClr val="6CA644"/>
                </a:solidFill>
              </a:rPr>
              <a:t>30%  </a:t>
            </a:r>
            <a:r>
              <a:rPr lang="en-US" dirty="0" smtClean="0">
                <a:solidFill>
                  <a:srgbClr val="2E75B6"/>
                </a:solidFill>
              </a:rPr>
              <a:t>Affordable health insurance </a:t>
            </a:r>
          </a:p>
          <a:p>
            <a:pPr marL="0" indent="0">
              <a:buNone/>
            </a:pPr>
            <a:r>
              <a:rPr lang="en-US" dirty="0" smtClean="0">
                <a:solidFill>
                  <a:srgbClr val="6CA644"/>
                </a:solidFill>
              </a:rPr>
              <a:t>29%  </a:t>
            </a:r>
            <a:r>
              <a:rPr lang="en-US" dirty="0" smtClean="0">
                <a:solidFill>
                  <a:srgbClr val="2E75B6"/>
                </a:solidFill>
              </a:rPr>
              <a:t>Facilities for physical activity </a:t>
            </a:r>
            <a:r>
              <a:rPr lang="en-US" sz="2000" dirty="0" smtClean="0">
                <a:solidFill>
                  <a:srgbClr val="2E75B6"/>
                </a:solidFill>
              </a:rPr>
              <a:t>(including parks, trails, rec centers) </a:t>
            </a:r>
          </a:p>
          <a:p>
            <a:pPr marL="0" indent="0">
              <a:buNone/>
            </a:pPr>
            <a:r>
              <a:rPr lang="en-US" dirty="0" smtClean="0">
                <a:solidFill>
                  <a:srgbClr val="6CA644"/>
                </a:solidFill>
              </a:rPr>
              <a:t>22%  </a:t>
            </a:r>
            <a:r>
              <a:rPr lang="en-US" dirty="0" smtClean="0">
                <a:solidFill>
                  <a:srgbClr val="2E75B6"/>
                </a:solidFill>
              </a:rPr>
              <a:t>Increased health education/prevention</a:t>
            </a:r>
          </a:p>
          <a:p>
            <a:pPr marL="0" indent="0">
              <a:buNone/>
            </a:pPr>
            <a:r>
              <a:rPr lang="en-US" dirty="0" smtClean="0">
                <a:solidFill>
                  <a:srgbClr val="6CA644"/>
                </a:solidFill>
              </a:rPr>
              <a:t>19%  </a:t>
            </a:r>
            <a:r>
              <a:rPr lang="en-US" dirty="0" smtClean="0">
                <a:solidFill>
                  <a:srgbClr val="2E75B6"/>
                </a:solidFill>
              </a:rPr>
              <a:t>Affordable prescriptions</a:t>
            </a:r>
          </a:p>
          <a:p>
            <a:pPr marL="0" indent="0">
              <a:buNone/>
            </a:pPr>
            <a:r>
              <a:rPr lang="en-US" dirty="0" smtClean="0">
                <a:solidFill>
                  <a:srgbClr val="6CA644"/>
                </a:solidFill>
              </a:rPr>
              <a:t>17%  </a:t>
            </a:r>
            <a:r>
              <a:rPr lang="en-US" dirty="0" smtClean="0">
                <a:solidFill>
                  <a:srgbClr val="2E75B6"/>
                </a:solidFill>
              </a:rPr>
              <a:t>Access to healthy food options</a:t>
            </a:r>
          </a:p>
          <a:p>
            <a:pPr marL="0" indent="0">
              <a:buNone/>
            </a:pPr>
            <a:endParaRPr lang="en-US" dirty="0">
              <a:solidFill>
                <a:srgbClr val="2E75B6"/>
              </a:solidFill>
            </a:endParaRPr>
          </a:p>
        </p:txBody>
      </p:sp>
      <p:pic>
        <p:nvPicPr>
          <p:cNvPr id="5" name="Picture 4"/>
          <p:cNvPicPr>
            <a:picLocks noChangeAspect="1"/>
          </p:cNvPicPr>
          <p:nvPr/>
        </p:nvPicPr>
        <p:blipFill>
          <a:blip r:embed="rId2"/>
          <a:stretch>
            <a:fillRect/>
          </a:stretch>
        </p:blipFill>
        <p:spPr>
          <a:xfrm>
            <a:off x="5943600" y="2362200"/>
            <a:ext cx="857250" cy="847725"/>
          </a:xfrm>
          <a:prstGeom prst="rect">
            <a:avLst/>
          </a:prstGeom>
        </p:spPr>
      </p:pic>
      <p:pic>
        <p:nvPicPr>
          <p:cNvPr id="6" name="Picture 5"/>
          <p:cNvPicPr>
            <a:picLocks noChangeAspect="1"/>
          </p:cNvPicPr>
          <p:nvPr/>
        </p:nvPicPr>
        <p:blipFill>
          <a:blip r:embed="rId3"/>
          <a:stretch>
            <a:fillRect/>
          </a:stretch>
        </p:blipFill>
        <p:spPr>
          <a:xfrm>
            <a:off x="7467600" y="2590800"/>
            <a:ext cx="1438275" cy="923925"/>
          </a:xfrm>
          <a:prstGeom prst="rect">
            <a:avLst/>
          </a:prstGeom>
        </p:spPr>
      </p:pic>
      <p:pic>
        <p:nvPicPr>
          <p:cNvPr id="7" name="Picture 6"/>
          <p:cNvPicPr>
            <a:picLocks noChangeAspect="1"/>
          </p:cNvPicPr>
          <p:nvPr/>
        </p:nvPicPr>
        <p:blipFill>
          <a:blip r:embed="rId4"/>
          <a:stretch>
            <a:fillRect/>
          </a:stretch>
        </p:blipFill>
        <p:spPr>
          <a:xfrm>
            <a:off x="6045993" y="4962525"/>
            <a:ext cx="957263" cy="949352"/>
          </a:xfrm>
          <a:prstGeom prst="rect">
            <a:avLst/>
          </a:prstGeom>
        </p:spPr>
      </p:pic>
      <p:pic>
        <p:nvPicPr>
          <p:cNvPr id="8" name="Picture 7"/>
          <p:cNvPicPr>
            <a:picLocks noChangeAspect="1"/>
          </p:cNvPicPr>
          <p:nvPr/>
        </p:nvPicPr>
        <p:blipFill>
          <a:blip r:embed="rId5"/>
          <a:stretch>
            <a:fillRect/>
          </a:stretch>
        </p:blipFill>
        <p:spPr>
          <a:xfrm>
            <a:off x="8001000" y="4800600"/>
            <a:ext cx="500335" cy="474676"/>
          </a:xfrm>
          <a:prstGeom prst="rect">
            <a:avLst/>
          </a:prstGeom>
        </p:spPr>
      </p:pic>
      <p:pic>
        <p:nvPicPr>
          <p:cNvPr id="9" name="Picture 8"/>
          <p:cNvPicPr>
            <a:picLocks noChangeAspect="1"/>
          </p:cNvPicPr>
          <p:nvPr/>
        </p:nvPicPr>
        <p:blipFill>
          <a:blip r:embed="rId6"/>
          <a:stretch>
            <a:fillRect/>
          </a:stretch>
        </p:blipFill>
        <p:spPr>
          <a:xfrm>
            <a:off x="7138963" y="4279163"/>
            <a:ext cx="755589" cy="714375"/>
          </a:xfrm>
          <a:prstGeom prst="rect">
            <a:avLst/>
          </a:prstGeom>
        </p:spPr>
      </p:pic>
    </p:spTree>
    <p:extLst>
      <p:ext uri="{BB962C8B-B14F-4D97-AF65-F5344CB8AC3E}">
        <p14:creationId xmlns:p14="http://schemas.microsoft.com/office/powerpoint/2010/main" val="243796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648" y="152400"/>
            <a:ext cx="8153400" cy="990600"/>
          </a:xfrm>
        </p:spPr>
        <p:txBody>
          <a:bodyPr>
            <a:normAutofit fontScale="90000"/>
          </a:bodyPr>
          <a:lstStyle/>
          <a:p>
            <a:r>
              <a:rPr lang="en-US" dirty="0" smtClean="0"/>
              <a:t>Value of Health Planning Process and Community Input</a:t>
            </a:r>
            <a:endParaRPr lang="en-US" dirty="0"/>
          </a:p>
        </p:txBody>
      </p:sp>
      <p:sp>
        <p:nvSpPr>
          <p:cNvPr id="3" name="Rectangle 2"/>
          <p:cNvSpPr>
            <a:spLocks noGrp="1"/>
          </p:cNvSpPr>
          <p:nvPr>
            <p:ph sz="quarter" idx="1"/>
          </p:nvPr>
        </p:nvSpPr>
        <p:spPr>
          <a:xfrm>
            <a:off x="533400" y="1600200"/>
            <a:ext cx="8232648" cy="4800600"/>
          </a:xfrm>
        </p:spPr>
        <p:txBody>
          <a:bodyPr>
            <a:normAutofit fontScale="70000" lnSpcReduction="20000"/>
          </a:bodyPr>
          <a:lstStyle/>
          <a:p>
            <a:pPr marL="0" indent="0">
              <a:buNone/>
            </a:pPr>
            <a:r>
              <a:rPr lang="en-US" sz="3400" b="1" dirty="0" smtClean="0"/>
              <a:t>Mercy Regional Health Center</a:t>
            </a:r>
          </a:p>
          <a:p>
            <a:pPr lvl="0"/>
            <a:r>
              <a:rPr lang="en-US" sz="3200" dirty="0"/>
              <a:t>Mercy has a long history of conducting community health needs assessments in order to identify priority health needs and adopt related implementation strategies to address those needs of those we serve.  These assessments help us understand our patients</a:t>
            </a:r>
            <a:r>
              <a:rPr lang="en-US" sz="3200" dirty="0" smtClean="0"/>
              <a:t>.</a:t>
            </a:r>
            <a:endParaRPr lang="en-US" sz="3200" dirty="0"/>
          </a:p>
          <a:p>
            <a:pPr lvl="0"/>
            <a:r>
              <a:rPr lang="en-US" sz="3200" dirty="0"/>
              <a:t>Community meetings provide the opportunity for citizens to communicate directly with local public health agencies, health and social service organizations, and other community stakeholders to accelerate community health improvement</a:t>
            </a:r>
            <a:r>
              <a:rPr lang="en-US" sz="3200" dirty="0" smtClean="0"/>
              <a:t>.</a:t>
            </a:r>
            <a:endParaRPr lang="en-US" sz="3200" dirty="0"/>
          </a:p>
          <a:p>
            <a:pPr lvl="0"/>
            <a:r>
              <a:rPr lang="en-US" sz="3200" dirty="0"/>
              <a:t>A large component of the mission of Mercy is to “serve as a healing presence with special concern for our neighbors who are vulnerable.”  We are grateful to collaborate with local agencies in order to better serve the needs of this community and embrace the social responsibility to those in need.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524425740"/>
              </p:ext>
            </p:extLst>
          </p:nvPr>
        </p:nvGraphicFramePr>
        <p:xfrm>
          <a:off x="76201" y="76200"/>
          <a:ext cx="8991599" cy="6673600"/>
        </p:xfrm>
        <a:graphic>
          <a:graphicData uri="http://schemas.openxmlformats.org/drawingml/2006/table">
            <a:tbl>
              <a:tblPr firstRow="1" bandRow="1">
                <a:noFill/>
                <a:tableStyleId>{775DCB02-9BB8-47FD-8907-85C794F793BA}</a:tableStyleId>
              </a:tblPr>
              <a:tblGrid>
                <a:gridCol w="6095999"/>
                <a:gridCol w="1371600"/>
                <a:gridCol w="1524000"/>
              </a:tblGrid>
              <a:tr h="914400">
                <a:tc>
                  <a:txBody>
                    <a:bodyPr/>
                    <a:lstStyle/>
                    <a:p>
                      <a:r>
                        <a:rPr lang="en-US" sz="2400" dirty="0" smtClean="0"/>
                        <a:t>Health 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1165753">
                <a:tc>
                  <a:txBody>
                    <a:bodyPr/>
                    <a:lstStyle/>
                    <a:p>
                      <a:r>
                        <a:rPr lang="en-US" sz="2800" dirty="0" smtClean="0">
                          <a:solidFill>
                            <a:schemeClr val="tx1">
                              <a:lumMod val="50000"/>
                              <a:lumOff val="50000"/>
                            </a:schemeClr>
                          </a:solidFill>
                        </a:rPr>
                        <a:t>Percent adults with fair or poor self- perceived health status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15.4%</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8.7%</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population without</a:t>
                      </a:r>
                      <a:r>
                        <a:rPr lang="en-US" sz="2800" baseline="0" dirty="0" smtClean="0">
                          <a:solidFill>
                            <a:schemeClr val="tx1">
                              <a:lumMod val="50000"/>
                              <a:lumOff val="50000"/>
                            </a:schemeClr>
                          </a:solidFill>
                        </a:rPr>
                        <a:t> health insurance</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12.3%</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6.2%</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adults with</a:t>
                      </a:r>
                      <a:r>
                        <a:rPr lang="en-US" sz="2800" baseline="0" dirty="0" smtClean="0">
                          <a:solidFill>
                            <a:schemeClr val="tx1">
                              <a:lumMod val="50000"/>
                              <a:lumOff val="50000"/>
                            </a:schemeClr>
                          </a:solidFill>
                        </a:rPr>
                        <a:t> hypertension</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31.3%</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18.9%</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adults tested and</a:t>
                      </a:r>
                      <a:r>
                        <a:rPr lang="en-US" sz="2800" baseline="0" dirty="0" smtClean="0">
                          <a:solidFill>
                            <a:schemeClr val="tx1">
                              <a:lumMod val="50000"/>
                              <a:lumOff val="50000"/>
                            </a:schemeClr>
                          </a:solidFill>
                        </a:rPr>
                        <a:t> diagnosed with high cholesterol</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38.1%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28.6%</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adults diagnosed with diabetes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9.6%</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4.5%</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927303">
                <a:tc>
                  <a:txBody>
                    <a:bodyPr/>
                    <a:lstStyle/>
                    <a:p>
                      <a:r>
                        <a:rPr lang="en-US" sz="2800" dirty="0" smtClean="0">
                          <a:solidFill>
                            <a:schemeClr val="tx1">
                              <a:lumMod val="50000"/>
                              <a:lumOff val="50000"/>
                            </a:schemeClr>
                          </a:solidFill>
                        </a:rPr>
                        <a:t>Rate of age-adjusted cancer </a:t>
                      </a:r>
                      <a:r>
                        <a:rPr lang="en-US" sz="2000" dirty="0" smtClean="0">
                          <a:solidFill>
                            <a:schemeClr val="tx1">
                              <a:lumMod val="50000"/>
                              <a:lumOff val="50000"/>
                            </a:schemeClr>
                          </a:solidFill>
                        </a:rPr>
                        <a:t>(all cancers, per 100,000,</a:t>
                      </a:r>
                      <a:r>
                        <a:rPr lang="en-US" sz="2000" baseline="0" dirty="0" smtClean="0">
                          <a:solidFill>
                            <a:schemeClr val="tx1">
                              <a:lumMod val="50000"/>
                              <a:lumOff val="50000"/>
                            </a:schemeClr>
                          </a:solidFill>
                        </a:rPr>
                        <a:t> 2007-2011)</a:t>
                      </a:r>
                      <a:endParaRPr lang="en-US" sz="20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21.1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15.5</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spTree>
    <p:extLst>
      <p:ext uri="{BB962C8B-B14F-4D97-AF65-F5344CB8AC3E}">
        <p14:creationId xmlns:p14="http://schemas.microsoft.com/office/powerpoint/2010/main" val="388825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184799511"/>
              </p:ext>
            </p:extLst>
          </p:nvPr>
        </p:nvGraphicFramePr>
        <p:xfrm>
          <a:off x="76201" y="76201"/>
          <a:ext cx="8991599" cy="6816178"/>
        </p:xfrm>
        <a:graphic>
          <a:graphicData uri="http://schemas.openxmlformats.org/drawingml/2006/table">
            <a:tbl>
              <a:tblPr firstRow="1" bandRow="1">
                <a:noFill/>
                <a:tableStyleId>{775DCB02-9BB8-47FD-8907-85C794F793BA}</a:tableStyleId>
              </a:tblPr>
              <a:tblGrid>
                <a:gridCol w="6095999"/>
                <a:gridCol w="1371600"/>
                <a:gridCol w="1524000"/>
              </a:tblGrid>
              <a:tr h="1142999">
                <a:tc>
                  <a:txBody>
                    <a:bodyPr/>
                    <a:lstStyle/>
                    <a:p>
                      <a:r>
                        <a:rPr lang="en-US" sz="2800" dirty="0" smtClean="0"/>
                        <a:t>Health 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728096">
                <a:tc>
                  <a:txBody>
                    <a:bodyPr/>
                    <a:lstStyle/>
                    <a:p>
                      <a:r>
                        <a:rPr lang="en-US" sz="2800" dirty="0" smtClean="0">
                          <a:solidFill>
                            <a:schemeClr val="tx1">
                              <a:lumMod val="50000"/>
                              <a:lumOff val="50000"/>
                            </a:schemeClr>
                          </a:solidFill>
                        </a:rPr>
                        <a:t>Percent adults who are obese</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30.0%</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20.7%</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728096">
                <a:tc>
                  <a:txBody>
                    <a:bodyPr/>
                    <a:lstStyle/>
                    <a:p>
                      <a:r>
                        <a:rPr lang="en-US" sz="2800" dirty="0" smtClean="0">
                          <a:solidFill>
                            <a:schemeClr val="tx1">
                              <a:lumMod val="50000"/>
                              <a:lumOff val="50000"/>
                            </a:schemeClr>
                          </a:solidFill>
                        </a:rPr>
                        <a:t>Percent adults living with a disability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21.1%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15.5%</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955627">
                <a:tc>
                  <a:txBody>
                    <a:bodyPr/>
                    <a:lstStyle/>
                    <a:p>
                      <a:r>
                        <a:rPr lang="en-US" sz="2800" dirty="0" smtClean="0">
                          <a:solidFill>
                            <a:schemeClr val="tx1">
                              <a:lumMod val="50000"/>
                              <a:lumOff val="50000"/>
                            </a:schemeClr>
                          </a:solidFill>
                        </a:rPr>
                        <a:t>Percent</a:t>
                      </a:r>
                      <a:r>
                        <a:rPr lang="en-US" sz="2800" baseline="0" dirty="0" smtClean="0">
                          <a:solidFill>
                            <a:schemeClr val="tx1">
                              <a:lumMod val="50000"/>
                              <a:lumOff val="50000"/>
                            </a:schemeClr>
                          </a:solidFill>
                        </a:rPr>
                        <a:t> adults not participating in the recommended level of physical activity (aerobic and/or strengthening)</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82.1%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73.4%</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955627">
                <a:tc>
                  <a:txBody>
                    <a:bodyPr/>
                    <a:lstStyle/>
                    <a:p>
                      <a:r>
                        <a:rPr lang="en-US" sz="2800" dirty="0" smtClean="0">
                          <a:solidFill>
                            <a:schemeClr val="tx1">
                              <a:lumMod val="50000"/>
                              <a:lumOff val="50000"/>
                            </a:schemeClr>
                          </a:solidFill>
                        </a:rPr>
                        <a:t>Percent adults reported consuming</a:t>
                      </a:r>
                      <a:r>
                        <a:rPr lang="en-US" sz="2800" baseline="0" dirty="0" smtClean="0">
                          <a:solidFill>
                            <a:schemeClr val="tx1">
                              <a:lumMod val="50000"/>
                              <a:lumOff val="50000"/>
                            </a:schemeClr>
                          </a:solidFill>
                        </a:rPr>
                        <a:t> fruit less than one time per day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dirty="0" smtClean="0">
                          <a:solidFill>
                            <a:schemeClr val="tx1">
                              <a:lumMod val="50000"/>
                              <a:lumOff val="50000"/>
                            </a:schemeClr>
                          </a:solidFill>
                        </a:rPr>
                        <a:t>41.7%</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44.6%</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32553">
                <a:tc>
                  <a:txBody>
                    <a:bodyPr/>
                    <a:lstStyle/>
                    <a:p>
                      <a:r>
                        <a:rPr lang="en-US" sz="2800" dirty="0" smtClean="0">
                          <a:solidFill>
                            <a:schemeClr val="tx1">
                              <a:lumMod val="50000"/>
                              <a:lumOff val="50000"/>
                            </a:schemeClr>
                          </a:solidFill>
                        </a:rPr>
                        <a:t>Percent adults consuming vegetables less than one time per day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dirty="0" smtClean="0">
                          <a:solidFill>
                            <a:schemeClr val="tx1">
                              <a:lumMod val="50000"/>
                              <a:lumOff val="50000"/>
                            </a:schemeClr>
                          </a:solidFill>
                        </a:rPr>
                        <a:t>22.9%</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27.3%</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728096">
                <a:tc>
                  <a:txBody>
                    <a:bodyPr/>
                    <a:lstStyle/>
                    <a:p>
                      <a:r>
                        <a:rPr lang="en-US" sz="2800" dirty="0" smtClean="0">
                          <a:solidFill>
                            <a:schemeClr val="tx1">
                              <a:lumMod val="50000"/>
                              <a:lumOff val="50000"/>
                            </a:schemeClr>
                          </a:solidFill>
                        </a:rPr>
                        <a:t>Percent adults who currently smoke cigarettes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dirty="0" smtClean="0">
                          <a:solidFill>
                            <a:schemeClr val="tx1">
                              <a:lumMod val="50000"/>
                              <a:lumOff val="50000"/>
                            </a:schemeClr>
                          </a:solidFill>
                        </a:rPr>
                        <a:t>20.0%</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19.8%</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spTree>
    <p:extLst>
      <p:ext uri="{BB962C8B-B14F-4D97-AF65-F5344CB8AC3E}">
        <p14:creationId xmlns:p14="http://schemas.microsoft.com/office/powerpoint/2010/main" val="2858603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Mental Health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767147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Top three needs related to mental health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914400" indent="-914400">
              <a:buNone/>
            </a:pPr>
            <a:r>
              <a:rPr lang="en-US" dirty="0">
                <a:solidFill>
                  <a:srgbClr val="6CA644"/>
                </a:solidFill>
              </a:rPr>
              <a:t>40%  </a:t>
            </a:r>
            <a:r>
              <a:rPr lang="en-US" dirty="0">
                <a:solidFill>
                  <a:srgbClr val="2E75B6"/>
                </a:solidFill>
              </a:rPr>
              <a:t>Affordable mental health services</a:t>
            </a:r>
          </a:p>
          <a:p>
            <a:pPr marL="914400" indent="-914400">
              <a:buNone/>
            </a:pPr>
            <a:r>
              <a:rPr lang="en-US" dirty="0">
                <a:solidFill>
                  <a:srgbClr val="6CA644"/>
                </a:solidFill>
              </a:rPr>
              <a:t>36%  </a:t>
            </a:r>
            <a:r>
              <a:rPr lang="en-US" dirty="0">
                <a:solidFill>
                  <a:srgbClr val="2E75B6"/>
                </a:solidFill>
              </a:rPr>
              <a:t>Affordable health insurance that includes mental health</a:t>
            </a:r>
          </a:p>
          <a:p>
            <a:pPr marL="914400" indent="-914400">
              <a:buNone/>
            </a:pPr>
            <a:r>
              <a:rPr lang="en-US" dirty="0">
                <a:solidFill>
                  <a:srgbClr val="6CA644"/>
                </a:solidFill>
              </a:rPr>
              <a:t>32%  </a:t>
            </a:r>
            <a:r>
              <a:rPr lang="en-US" dirty="0">
                <a:solidFill>
                  <a:srgbClr val="2E75B6"/>
                </a:solidFill>
              </a:rPr>
              <a:t>High quality mental health services</a:t>
            </a:r>
          </a:p>
          <a:p>
            <a:pPr marL="914400" indent="-914400">
              <a:buNone/>
            </a:pPr>
            <a:r>
              <a:rPr lang="en-US" dirty="0">
                <a:solidFill>
                  <a:srgbClr val="6CA644"/>
                </a:solidFill>
              </a:rPr>
              <a:t>28%  </a:t>
            </a:r>
            <a:r>
              <a:rPr lang="en-US" dirty="0">
                <a:solidFill>
                  <a:srgbClr val="2E75B6"/>
                </a:solidFill>
              </a:rPr>
              <a:t>Increased mental health education/prevention</a:t>
            </a:r>
          </a:p>
          <a:p>
            <a:pPr marL="914400" indent="-914400">
              <a:buNone/>
            </a:pPr>
            <a:r>
              <a:rPr lang="en-US" dirty="0" smtClean="0">
                <a:solidFill>
                  <a:srgbClr val="6CA644"/>
                </a:solidFill>
              </a:rPr>
              <a:t>27%  </a:t>
            </a:r>
            <a:r>
              <a:rPr lang="en-US" dirty="0">
                <a:solidFill>
                  <a:srgbClr val="2E75B6"/>
                </a:solidFill>
              </a:rPr>
              <a:t>Increased number of mental health providers</a:t>
            </a: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6934200" y="2438400"/>
            <a:ext cx="533400" cy="567592"/>
          </a:xfrm>
          <a:prstGeom prst="rect">
            <a:avLst/>
          </a:prstGeom>
        </p:spPr>
      </p:pic>
      <p:pic>
        <p:nvPicPr>
          <p:cNvPr id="5" name="Picture 4"/>
          <p:cNvPicPr>
            <a:picLocks noChangeAspect="1"/>
          </p:cNvPicPr>
          <p:nvPr/>
        </p:nvPicPr>
        <p:blipFill>
          <a:blip r:embed="rId3"/>
          <a:stretch>
            <a:fillRect/>
          </a:stretch>
        </p:blipFill>
        <p:spPr>
          <a:xfrm>
            <a:off x="8059788" y="296387"/>
            <a:ext cx="627012" cy="668813"/>
          </a:xfrm>
          <a:prstGeom prst="rect">
            <a:avLst/>
          </a:prstGeom>
        </p:spPr>
      </p:pic>
      <p:pic>
        <p:nvPicPr>
          <p:cNvPr id="6" name="Picture 5"/>
          <p:cNvPicPr>
            <a:picLocks noChangeAspect="1"/>
          </p:cNvPicPr>
          <p:nvPr/>
        </p:nvPicPr>
        <p:blipFill>
          <a:blip r:embed="rId4"/>
          <a:stretch>
            <a:fillRect/>
          </a:stretch>
        </p:blipFill>
        <p:spPr>
          <a:xfrm>
            <a:off x="7961354" y="3829905"/>
            <a:ext cx="877846" cy="970695"/>
          </a:xfrm>
          <a:prstGeom prst="rect">
            <a:avLst/>
          </a:prstGeom>
        </p:spPr>
      </p:pic>
    </p:spTree>
    <p:extLst>
      <p:ext uri="{BB962C8B-B14F-4D97-AF65-F5344CB8AC3E}">
        <p14:creationId xmlns:p14="http://schemas.microsoft.com/office/powerpoint/2010/main" val="3698778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277204938"/>
              </p:ext>
            </p:extLst>
          </p:nvPr>
        </p:nvGraphicFramePr>
        <p:xfrm>
          <a:off x="76200" y="381000"/>
          <a:ext cx="8991599" cy="4495798"/>
        </p:xfrm>
        <a:graphic>
          <a:graphicData uri="http://schemas.openxmlformats.org/drawingml/2006/table">
            <a:tbl>
              <a:tblPr firstRow="1" bandRow="1">
                <a:noFill/>
                <a:tableStyleId>{775DCB02-9BB8-47FD-8907-85C794F793BA}</a:tableStyleId>
              </a:tblPr>
              <a:tblGrid>
                <a:gridCol w="6095999"/>
                <a:gridCol w="1371600"/>
                <a:gridCol w="1524000"/>
              </a:tblGrid>
              <a:tr h="1485395">
                <a:tc>
                  <a:txBody>
                    <a:bodyPr/>
                    <a:lstStyle/>
                    <a:p>
                      <a:r>
                        <a:rPr lang="en-US" sz="2800" dirty="0" smtClean="0"/>
                        <a:t>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1782476">
                <a:tc>
                  <a:txBody>
                    <a:bodyPr/>
                    <a:lstStyle/>
                    <a:p>
                      <a:r>
                        <a:rPr lang="en-US" sz="2800" dirty="0" smtClean="0">
                          <a:solidFill>
                            <a:schemeClr val="tx1">
                              <a:lumMod val="50000"/>
                              <a:lumOff val="50000"/>
                            </a:schemeClr>
                          </a:solidFill>
                        </a:rPr>
                        <a:t>Percent of adults reporting that mental</a:t>
                      </a:r>
                      <a:r>
                        <a:rPr lang="en-US" sz="2800" baseline="0" dirty="0" smtClean="0">
                          <a:solidFill>
                            <a:schemeClr val="tx1">
                              <a:lumMod val="50000"/>
                              <a:lumOff val="50000"/>
                            </a:schemeClr>
                          </a:solidFill>
                        </a:rPr>
                        <a:t> health was not good on 14 or more days in the past 30 days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dirty="0" smtClean="0">
                          <a:solidFill>
                            <a:schemeClr val="tx1">
                              <a:lumMod val="50000"/>
                              <a:lumOff val="50000"/>
                            </a:schemeClr>
                          </a:solidFill>
                        </a:rPr>
                        <a:t>9.7%</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9.8%</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227927">
                <a:tc>
                  <a:txBody>
                    <a:bodyPr/>
                    <a:lstStyle/>
                    <a:p>
                      <a:r>
                        <a:rPr lang="en-US" sz="2800" dirty="0" smtClean="0">
                          <a:solidFill>
                            <a:schemeClr val="tx1">
                              <a:lumMod val="50000"/>
                              <a:lumOff val="50000"/>
                            </a:schemeClr>
                          </a:solidFill>
                        </a:rPr>
                        <a:t>Percent of adults ever diagnosed with a depressive disorder</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400" dirty="0" smtClean="0">
                          <a:solidFill>
                            <a:schemeClr val="tx1">
                              <a:lumMod val="50000"/>
                              <a:lumOff val="50000"/>
                            </a:schemeClr>
                          </a:solidFill>
                        </a:rPr>
                        <a:t>18.1%</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b="1" dirty="0" smtClean="0">
                          <a:solidFill>
                            <a:schemeClr val="tx1">
                              <a:lumMod val="50000"/>
                              <a:lumOff val="50000"/>
                            </a:schemeClr>
                          </a:solidFill>
                        </a:rPr>
                        <a:t>23.9%</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spTree>
    <p:extLst>
      <p:ext uri="{BB962C8B-B14F-4D97-AF65-F5344CB8AC3E}">
        <p14:creationId xmlns:p14="http://schemas.microsoft.com/office/powerpoint/2010/main" val="16247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Social Issues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797012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Top three social issues that are of most concern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914400" indent="-914400">
              <a:buNone/>
            </a:pPr>
            <a:r>
              <a:rPr lang="en-US" sz="3200" dirty="0" smtClean="0">
                <a:solidFill>
                  <a:srgbClr val="6CA644"/>
                </a:solidFill>
              </a:rPr>
              <a:t>27%  </a:t>
            </a:r>
            <a:r>
              <a:rPr lang="en-US" sz="3200" dirty="0" smtClean="0">
                <a:solidFill>
                  <a:srgbClr val="2E75B6"/>
                </a:solidFill>
              </a:rPr>
              <a:t>Inattentive driving</a:t>
            </a:r>
            <a:endParaRPr lang="en-US" sz="3200" dirty="0">
              <a:solidFill>
                <a:srgbClr val="2E75B6"/>
              </a:solidFill>
            </a:endParaRPr>
          </a:p>
          <a:p>
            <a:pPr marL="914400" indent="-914400">
              <a:buNone/>
            </a:pPr>
            <a:r>
              <a:rPr lang="en-US" sz="3200" dirty="0" smtClean="0">
                <a:solidFill>
                  <a:srgbClr val="6CA644"/>
                </a:solidFill>
              </a:rPr>
              <a:t>27%  </a:t>
            </a:r>
            <a:r>
              <a:rPr lang="en-US" sz="3200" dirty="0" smtClean="0">
                <a:solidFill>
                  <a:srgbClr val="2E75B6"/>
                </a:solidFill>
              </a:rPr>
              <a:t>Drinking and driving</a:t>
            </a:r>
            <a:endParaRPr lang="en-US" sz="3200" dirty="0">
              <a:solidFill>
                <a:srgbClr val="2E75B6"/>
              </a:solidFill>
            </a:endParaRPr>
          </a:p>
          <a:p>
            <a:pPr marL="914400" indent="-914400">
              <a:buNone/>
            </a:pPr>
            <a:r>
              <a:rPr lang="en-US" sz="3200" dirty="0" smtClean="0">
                <a:solidFill>
                  <a:srgbClr val="6CA644"/>
                </a:solidFill>
              </a:rPr>
              <a:t>26%  </a:t>
            </a:r>
            <a:r>
              <a:rPr lang="en-US" sz="3200" dirty="0" smtClean="0">
                <a:solidFill>
                  <a:srgbClr val="2E75B6"/>
                </a:solidFill>
              </a:rPr>
              <a:t>Poverty</a:t>
            </a:r>
            <a:endParaRPr lang="en-US" sz="3200" dirty="0">
              <a:solidFill>
                <a:srgbClr val="2E75B6"/>
              </a:solidFill>
            </a:endParaRPr>
          </a:p>
          <a:p>
            <a:pPr marL="914400" indent="-914400">
              <a:buNone/>
            </a:pPr>
            <a:r>
              <a:rPr lang="en-US" sz="3200" dirty="0" smtClean="0">
                <a:solidFill>
                  <a:srgbClr val="6CA644"/>
                </a:solidFill>
              </a:rPr>
              <a:t>24%  </a:t>
            </a:r>
            <a:r>
              <a:rPr lang="en-US" sz="3200" dirty="0" smtClean="0">
                <a:solidFill>
                  <a:srgbClr val="2E75B6"/>
                </a:solidFill>
              </a:rPr>
              <a:t>Youth drug or alcohol use</a:t>
            </a:r>
            <a:endParaRPr lang="en-US" sz="3200" dirty="0">
              <a:solidFill>
                <a:srgbClr val="2E75B6"/>
              </a:solidFill>
            </a:endParaRPr>
          </a:p>
          <a:p>
            <a:pPr marL="914400" indent="-914400">
              <a:buNone/>
            </a:pPr>
            <a:r>
              <a:rPr lang="en-US" sz="3200" dirty="0" smtClean="0">
                <a:solidFill>
                  <a:srgbClr val="6CA644"/>
                </a:solidFill>
              </a:rPr>
              <a:t>19%  </a:t>
            </a:r>
            <a:r>
              <a:rPr lang="en-US" sz="3200" dirty="0" smtClean="0">
                <a:solidFill>
                  <a:srgbClr val="2E75B6"/>
                </a:solidFill>
              </a:rPr>
              <a:t>Mental illness</a:t>
            </a:r>
          </a:p>
          <a:p>
            <a:pPr marL="914400" indent="-914400">
              <a:buNone/>
            </a:pPr>
            <a:r>
              <a:rPr lang="en-US" sz="3200" dirty="0" smtClean="0">
                <a:solidFill>
                  <a:srgbClr val="6CA644"/>
                </a:solidFill>
              </a:rPr>
              <a:t>18%  </a:t>
            </a:r>
            <a:r>
              <a:rPr lang="en-US" sz="3200" dirty="0" smtClean="0">
                <a:solidFill>
                  <a:srgbClr val="2E75B6"/>
                </a:solidFill>
              </a:rPr>
              <a:t>Adult drug or alcohol use</a:t>
            </a:r>
            <a:endParaRPr lang="en-US" sz="3200" dirty="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5562600" y="2590800"/>
            <a:ext cx="947736" cy="909637"/>
          </a:xfrm>
          <a:prstGeom prst="rect">
            <a:avLst/>
          </a:prstGeom>
        </p:spPr>
      </p:pic>
      <p:pic>
        <p:nvPicPr>
          <p:cNvPr id="5" name="Picture 4"/>
          <p:cNvPicPr>
            <a:picLocks noChangeAspect="1"/>
          </p:cNvPicPr>
          <p:nvPr/>
        </p:nvPicPr>
        <p:blipFill>
          <a:blip r:embed="rId3"/>
          <a:stretch>
            <a:fillRect/>
          </a:stretch>
        </p:blipFill>
        <p:spPr>
          <a:xfrm>
            <a:off x="6225396" y="4676775"/>
            <a:ext cx="728663" cy="746435"/>
          </a:xfrm>
          <a:prstGeom prst="rect">
            <a:avLst/>
          </a:prstGeom>
        </p:spPr>
      </p:pic>
      <p:pic>
        <p:nvPicPr>
          <p:cNvPr id="6" name="Picture 5"/>
          <p:cNvPicPr>
            <a:picLocks noChangeAspect="1"/>
          </p:cNvPicPr>
          <p:nvPr/>
        </p:nvPicPr>
        <p:blipFill>
          <a:blip r:embed="rId4"/>
          <a:stretch>
            <a:fillRect/>
          </a:stretch>
        </p:blipFill>
        <p:spPr>
          <a:xfrm>
            <a:off x="7591425" y="3048000"/>
            <a:ext cx="1095375" cy="1628775"/>
          </a:xfrm>
          <a:prstGeom prst="rect">
            <a:avLst/>
          </a:prstGeom>
        </p:spPr>
      </p:pic>
      <p:pic>
        <p:nvPicPr>
          <p:cNvPr id="7" name="Picture 6"/>
          <p:cNvPicPr>
            <a:picLocks noChangeAspect="1"/>
          </p:cNvPicPr>
          <p:nvPr/>
        </p:nvPicPr>
        <p:blipFill>
          <a:blip r:embed="rId5"/>
          <a:stretch>
            <a:fillRect/>
          </a:stretch>
        </p:blipFill>
        <p:spPr>
          <a:xfrm>
            <a:off x="7825606" y="5374155"/>
            <a:ext cx="627012" cy="668813"/>
          </a:xfrm>
          <a:prstGeom prst="rect">
            <a:avLst/>
          </a:prstGeom>
        </p:spPr>
      </p:pic>
    </p:spTree>
    <p:extLst>
      <p:ext uri="{BB962C8B-B14F-4D97-AF65-F5344CB8AC3E}">
        <p14:creationId xmlns:p14="http://schemas.microsoft.com/office/powerpoint/2010/main" val="1767393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Top three needs related to social issues in your community?</a:t>
            </a:r>
            <a:endParaRPr lang="en-US" dirty="0"/>
          </a:p>
        </p:txBody>
      </p:sp>
      <p:sp>
        <p:nvSpPr>
          <p:cNvPr id="3" name="Content Placeholder 2"/>
          <p:cNvSpPr>
            <a:spLocks noGrp="1"/>
          </p:cNvSpPr>
          <p:nvPr>
            <p:ph sz="quarter" idx="1"/>
          </p:nvPr>
        </p:nvSpPr>
        <p:spPr>
          <a:xfrm>
            <a:off x="228600" y="1752600"/>
            <a:ext cx="75438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800" b="1" dirty="0"/>
          </a:p>
          <a:p>
            <a:pPr marL="1027113" indent="-1027113">
              <a:buNone/>
            </a:pPr>
            <a:r>
              <a:rPr lang="en-US" sz="3200" dirty="0" smtClean="0">
                <a:solidFill>
                  <a:srgbClr val="6CA644"/>
                </a:solidFill>
              </a:rPr>
              <a:t>34%  </a:t>
            </a:r>
            <a:r>
              <a:rPr lang="en-US" sz="3200" dirty="0" smtClean="0">
                <a:solidFill>
                  <a:srgbClr val="2E75B6"/>
                </a:solidFill>
              </a:rPr>
              <a:t>Availability of services for people with low incomes</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Positive activities for youth</a:t>
            </a:r>
            <a:endParaRPr lang="en-US" sz="3200" dirty="0">
              <a:solidFill>
                <a:srgbClr val="2E75B6"/>
              </a:solidFill>
            </a:endParaRPr>
          </a:p>
          <a:p>
            <a:pPr marL="1027113" indent="-1027113">
              <a:buNone/>
            </a:pPr>
            <a:r>
              <a:rPr lang="en-US" sz="3200" dirty="0" smtClean="0">
                <a:solidFill>
                  <a:srgbClr val="6CA644"/>
                </a:solidFill>
              </a:rPr>
              <a:t>25%  </a:t>
            </a:r>
            <a:r>
              <a:rPr lang="en-US" sz="3200" dirty="0" smtClean="0">
                <a:solidFill>
                  <a:srgbClr val="2E75B6"/>
                </a:solidFill>
              </a:rPr>
              <a:t>Availability of employment</a:t>
            </a:r>
            <a:endParaRPr lang="en-US" sz="3200" dirty="0">
              <a:solidFill>
                <a:srgbClr val="2E75B6"/>
              </a:solidFill>
            </a:endParaRPr>
          </a:p>
          <a:p>
            <a:pPr marL="1027113" indent="-1027113">
              <a:buNone/>
            </a:pPr>
            <a:r>
              <a:rPr lang="en-US" sz="3200" dirty="0" smtClean="0">
                <a:solidFill>
                  <a:srgbClr val="6CA644"/>
                </a:solidFill>
              </a:rPr>
              <a:t>22%  </a:t>
            </a:r>
            <a:r>
              <a:rPr lang="en-US" sz="3200" dirty="0" smtClean="0">
                <a:solidFill>
                  <a:srgbClr val="2E75B6"/>
                </a:solidFill>
              </a:rPr>
              <a:t>Availability of mental health services</a:t>
            </a:r>
            <a:endParaRPr lang="en-US" sz="3200" dirty="0">
              <a:solidFill>
                <a:srgbClr val="2E75B6"/>
              </a:solidFill>
            </a:endParaRPr>
          </a:p>
          <a:p>
            <a:pPr marL="1027113" indent="-1027113">
              <a:buNone/>
            </a:pPr>
            <a:r>
              <a:rPr lang="en-US" sz="3200" dirty="0" smtClean="0">
                <a:solidFill>
                  <a:srgbClr val="6CA644"/>
                </a:solidFill>
              </a:rPr>
              <a:t>20%  </a:t>
            </a:r>
            <a:r>
              <a:rPr lang="en-US" sz="3200" dirty="0" smtClean="0">
                <a:solidFill>
                  <a:srgbClr val="2E75B6"/>
                </a:solidFill>
              </a:rPr>
              <a:t>Child care</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8001000" y="2895600"/>
            <a:ext cx="685800" cy="3496456"/>
          </a:xfrm>
          <a:prstGeom prst="rect">
            <a:avLst/>
          </a:prstGeom>
        </p:spPr>
      </p:pic>
    </p:spTree>
    <p:extLst>
      <p:ext uri="{BB962C8B-B14F-4D97-AF65-F5344CB8AC3E}">
        <p14:creationId xmlns:p14="http://schemas.microsoft.com/office/powerpoint/2010/main" val="2072801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259672263"/>
              </p:ext>
            </p:extLst>
          </p:nvPr>
        </p:nvGraphicFramePr>
        <p:xfrm>
          <a:off x="76200" y="457200"/>
          <a:ext cx="8991599" cy="3211385"/>
        </p:xfrm>
        <a:graphic>
          <a:graphicData uri="http://schemas.openxmlformats.org/drawingml/2006/table">
            <a:tbl>
              <a:tblPr firstRow="1" bandRow="1">
                <a:noFill/>
                <a:tableStyleId>{775DCB02-9BB8-47FD-8907-85C794F793BA}</a:tableStyleId>
              </a:tblPr>
              <a:tblGrid>
                <a:gridCol w="6095999"/>
                <a:gridCol w="1371600"/>
                <a:gridCol w="1524000"/>
              </a:tblGrid>
              <a:tr h="1218247">
                <a:tc>
                  <a:txBody>
                    <a:bodyPr/>
                    <a:lstStyle/>
                    <a:p>
                      <a:r>
                        <a:rPr lang="en-US" sz="2800" dirty="0" smtClean="0"/>
                        <a:t>Data from Secondary Sources </a:t>
                      </a:r>
                    </a:p>
                    <a:p>
                      <a:r>
                        <a:rPr lang="en-US" sz="1800" b="0" dirty="0" smtClean="0"/>
                        <a:t>(2012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974599">
                <a:tc>
                  <a:txBody>
                    <a:bodyPr/>
                    <a:lstStyle/>
                    <a:p>
                      <a:r>
                        <a:rPr lang="en-US" sz="2800" dirty="0" smtClean="0">
                          <a:solidFill>
                            <a:schemeClr val="tx1">
                              <a:lumMod val="50000"/>
                              <a:lumOff val="50000"/>
                            </a:schemeClr>
                          </a:solidFill>
                        </a:rPr>
                        <a:t>Percent of persons with food insecurity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dirty="0" smtClean="0">
                          <a:solidFill>
                            <a:schemeClr val="tx1">
                              <a:lumMod val="50000"/>
                              <a:lumOff val="50000"/>
                            </a:schemeClr>
                          </a:solidFill>
                        </a:rPr>
                        <a:t>15.0%</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16.2%</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18539">
                <a:tc>
                  <a:txBody>
                    <a:bodyPr/>
                    <a:lstStyle/>
                    <a:p>
                      <a:r>
                        <a:rPr lang="en-US" sz="2800" dirty="0" smtClean="0">
                          <a:solidFill>
                            <a:schemeClr val="tx1">
                              <a:lumMod val="50000"/>
                              <a:lumOff val="50000"/>
                            </a:schemeClr>
                          </a:solidFill>
                        </a:rPr>
                        <a:t>Percent of adults who are binge drinkers </a:t>
                      </a:r>
                      <a:r>
                        <a:rPr lang="en-US" sz="2000" dirty="0" smtClean="0">
                          <a:solidFill>
                            <a:schemeClr val="tx1">
                              <a:lumMod val="50000"/>
                              <a:lumOff val="50000"/>
                            </a:schemeClr>
                          </a:solidFill>
                        </a:rPr>
                        <a:t>(2013)</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dirty="0" smtClean="0">
                          <a:solidFill>
                            <a:schemeClr val="tx1">
                              <a:lumMod val="50000"/>
                              <a:lumOff val="50000"/>
                            </a:schemeClr>
                          </a:solidFill>
                        </a:rPr>
                        <a:t>15.4%</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24.4%</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spTree>
    <p:extLst>
      <p:ext uri="{BB962C8B-B14F-4D97-AF65-F5344CB8AC3E}">
        <p14:creationId xmlns:p14="http://schemas.microsoft.com/office/powerpoint/2010/main" val="955484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Children and Youth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40548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648" y="152400"/>
            <a:ext cx="8153400" cy="990600"/>
          </a:xfrm>
        </p:spPr>
        <p:txBody>
          <a:bodyPr>
            <a:normAutofit fontScale="90000"/>
          </a:bodyPr>
          <a:lstStyle/>
          <a:p>
            <a:r>
              <a:rPr lang="en-US" dirty="0" smtClean="0"/>
              <a:t>Value of Health Planning Process and Community Input</a:t>
            </a:r>
            <a:endParaRPr lang="en-US" dirty="0"/>
          </a:p>
        </p:txBody>
      </p:sp>
      <p:sp>
        <p:nvSpPr>
          <p:cNvPr id="3" name="Rectangle 2"/>
          <p:cNvSpPr>
            <a:spLocks noGrp="1"/>
          </p:cNvSpPr>
          <p:nvPr>
            <p:ph sz="quarter" idx="1"/>
          </p:nvPr>
        </p:nvSpPr>
        <p:spPr>
          <a:xfrm>
            <a:off x="533400" y="1600200"/>
            <a:ext cx="8232648" cy="4800600"/>
          </a:xfrm>
        </p:spPr>
        <p:txBody>
          <a:bodyPr>
            <a:normAutofit/>
          </a:bodyPr>
          <a:lstStyle/>
          <a:p>
            <a:r>
              <a:rPr lang="en-US" b="1" dirty="0" smtClean="0"/>
              <a:t>Riley County Health Department</a:t>
            </a:r>
          </a:p>
          <a:p>
            <a:pPr lvl="1"/>
            <a:r>
              <a:rPr lang="en-US" dirty="0"/>
              <a:t>Today’s meeting and upcoming public meetings provide an opportunity for us to review the assessment results collected the last year and, as a community, identify and prioritize </a:t>
            </a:r>
            <a:r>
              <a:rPr lang="en-US" dirty="0" smtClean="0"/>
              <a:t>our most </a:t>
            </a:r>
            <a:r>
              <a:rPr lang="en-US" dirty="0"/>
              <a:t>important health </a:t>
            </a:r>
            <a:r>
              <a:rPr lang="en-US" dirty="0" smtClean="0"/>
              <a:t>needs</a:t>
            </a:r>
          </a:p>
          <a:p>
            <a:pPr lvl="1"/>
            <a:r>
              <a:rPr lang="en-US" dirty="0"/>
              <a:t>The Department uses the Public Health Accreditation Board’s standards and measures as the framework for quality public health services. This voluntary national accreditation program </a:t>
            </a:r>
            <a:r>
              <a:rPr lang="en-US" dirty="0" smtClean="0"/>
              <a:t>requires </a:t>
            </a:r>
            <a:r>
              <a:rPr lang="en-US" dirty="0"/>
              <a:t>a community health assessment, a community health improvement plan, and an agency strategic plan to guide our </a:t>
            </a:r>
            <a:r>
              <a:rPr lang="en-US" dirty="0" smtClean="0"/>
              <a:t>work</a:t>
            </a:r>
          </a:p>
        </p:txBody>
      </p:sp>
    </p:spTree>
    <p:extLst>
      <p:ext uri="{BB962C8B-B14F-4D97-AF65-F5344CB8AC3E}">
        <p14:creationId xmlns:p14="http://schemas.microsoft.com/office/powerpoint/2010/main" val="3455226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Top three needs related to children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23%  </a:t>
            </a:r>
            <a:r>
              <a:rPr lang="en-US" sz="3200" dirty="0" smtClean="0">
                <a:solidFill>
                  <a:srgbClr val="2E75B6"/>
                </a:solidFill>
              </a:rPr>
              <a:t>Child care for children 0-5</a:t>
            </a:r>
            <a:endParaRPr lang="en-US" sz="3200" dirty="0">
              <a:solidFill>
                <a:srgbClr val="2E75B6"/>
              </a:solidFill>
            </a:endParaRPr>
          </a:p>
          <a:p>
            <a:pPr marL="1027113" indent="-1027113">
              <a:buNone/>
            </a:pPr>
            <a:r>
              <a:rPr lang="en-US" sz="3200" dirty="0" smtClean="0">
                <a:solidFill>
                  <a:srgbClr val="6CA644"/>
                </a:solidFill>
              </a:rPr>
              <a:t>23%  </a:t>
            </a:r>
            <a:r>
              <a:rPr lang="en-US" sz="3200" dirty="0" smtClean="0">
                <a:solidFill>
                  <a:srgbClr val="2E75B6"/>
                </a:solidFill>
              </a:rPr>
              <a:t>Financial assistance to families </a:t>
            </a:r>
            <a:r>
              <a:rPr lang="en-US" sz="2800" dirty="0" smtClean="0">
                <a:solidFill>
                  <a:srgbClr val="2E75B6"/>
                </a:solidFill>
              </a:rPr>
              <a:t>(for nutrition, child care, housing, etc.)</a:t>
            </a:r>
            <a:endParaRPr lang="en-US" sz="2800" dirty="0">
              <a:solidFill>
                <a:srgbClr val="2E75B6"/>
              </a:solidFill>
            </a:endParaRPr>
          </a:p>
          <a:p>
            <a:pPr marL="1027113" indent="-1027113">
              <a:buNone/>
            </a:pPr>
            <a:r>
              <a:rPr lang="en-US" sz="3200" dirty="0" smtClean="0">
                <a:solidFill>
                  <a:srgbClr val="6CA644"/>
                </a:solidFill>
              </a:rPr>
              <a:t>22%  </a:t>
            </a:r>
            <a:r>
              <a:rPr lang="en-US" sz="3200" dirty="0" smtClean="0">
                <a:solidFill>
                  <a:srgbClr val="2E75B6"/>
                </a:solidFill>
              </a:rPr>
              <a:t>After school programs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Parenting education/skills development</a:t>
            </a:r>
            <a:endParaRPr lang="en-US" sz="3200" dirty="0">
              <a:solidFill>
                <a:srgbClr val="2E75B6"/>
              </a:solidFill>
            </a:endParaRPr>
          </a:p>
          <a:p>
            <a:pPr marL="1027113" indent="-1027113">
              <a:buNone/>
            </a:pPr>
            <a:r>
              <a:rPr lang="en-US" sz="3200" dirty="0" smtClean="0">
                <a:solidFill>
                  <a:srgbClr val="6CA644"/>
                </a:solidFill>
              </a:rPr>
              <a:t>17%  </a:t>
            </a:r>
            <a:r>
              <a:rPr lang="en-US" sz="3200" dirty="0" smtClean="0">
                <a:solidFill>
                  <a:srgbClr val="2E75B6"/>
                </a:solidFill>
              </a:rPr>
              <a:t>Recreational activities</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7833360" y="4038600"/>
            <a:ext cx="853440" cy="1066800"/>
          </a:xfrm>
          <a:prstGeom prst="rect">
            <a:avLst/>
          </a:prstGeom>
        </p:spPr>
      </p:pic>
      <p:pic>
        <p:nvPicPr>
          <p:cNvPr id="5" name="Picture 4"/>
          <p:cNvPicPr>
            <a:picLocks noChangeAspect="1"/>
          </p:cNvPicPr>
          <p:nvPr/>
        </p:nvPicPr>
        <p:blipFill>
          <a:blip r:embed="rId3"/>
          <a:stretch>
            <a:fillRect/>
          </a:stretch>
        </p:blipFill>
        <p:spPr>
          <a:xfrm>
            <a:off x="7162800" y="2409825"/>
            <a:ext cx="948045" cy="971550"/>
          </a:xfrm>
          <a:prstGeom prst="rect">
            <a:avLst/>
          </a:prstGeom>
        </p:spPr>
      </p:pic>
      <p:pic>
        <p:nvPicPr>
          <p:cNvPr id="6" name="Picture 5"/>
          <p:cNvPicPr>
            <a:picLocks noChangeAspect="1"/>
          </p:cNvPicPr>
          <p:nvPr/>
        </p:nvPicPr>
        <p:blipFill>
          <a:blip r:embed="rId4"/>
          <a:stretch>
            <a:fillRect/>
          </a:stretch>
        </p:blipFill>
        <p:spPr>
          <a:xfrm>
            <a:off x="6928823" y="5667375"/>
            <a:ext cx="1415998" cy="918713"/>
          </a:xfrm>
          <a:prstGeom prst="rect">
            <a:avLst/>
          </a:prstGeom>
        </p:spPr>
      </p:pic>
    </p:spTree>
    <p:extLst>
      <p:ext uri="{BB962C8B-B14F-4D97-AF65-F5344CB8AC3E}">
        <p14:creationId xmlns:p14="http://schemas.microsoft.com/office/powerpoint/2010/main" val="1973557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Top three needs related to youth in your community?</a:t>
            </a:r>
            <a:endParaRPr lang="en-US" dirty="0"/>
          </a:p>
        </p:txBody>
      </p:sp>
      <p:sp>
        <p:nvSpPr>
          <p:cNvPr id="3" name="Content Placeholder 2"/>
          <p:cNvSpPr>
            <a:spLocks noGrp="1"/>
          </p:cNvSpPr>
          <p:nvPr>
            <p:ph sz="quarter" idx="1"/>
          </p:nvPr>
        </p:nvSpPr>
        <p:spPr>
          <a:xfrm>
            <a:off x="228600" y="1752600"/>
            <a:ext cx="87630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21%  </a:t>
            </a:r>
            <a:r>
              <a:rPr lang="en-US" sz="3200" dirty="0" smtClean="0">
                <a:solidFill>
                  <a:srgbClr val="2E75B6"/>
                </a:solidFill>
              </a:rPr>
              <a:t>Employment opportunities for teens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Opportunities to contribute to the community</a:t>
            </a:r>
            <a:endParaRPr lang="en-US" sz="3200" dirty="0">
              <a:solidFill>
                <a:srgbClr val="2E75B6"/>
              </a:solidFill>
            </a:endParaRPr>
          </a:p>
          <a:p>
            <a:pPr marL="1027113" indent="-1027113">
              <a:buNone/>
            </a:pPr>
            <a:r>
              <a:rPr lang="en-US" sz="3200" dirty="0" smtClean="0">
                <a:solidFill>
                  <a:srgbClr val="6CA644"/>
                </a:solidFill>
              </a:rPr>
              <a:t>17%  </a:t>
            </a:r>
            <a:r>
              <a:rPr lang="en-US" sz="3200" dirty="0" smtClean="0">
                <a:solidFill>
                  <a:srgbClr val="2E75B6"/>
                </a:solidFill>
              </a:rPr>
              <a:t>Financial skills training</a:t>
            </a:r>
            <a:endParaRPr lang="en-US" sz="3200" dirty="0">
              <a:solidFill>
                <a:srgbClr val="2E75B6"/>
              </a:solidFill>
            </a:endParaRPr>
          </a:p>
          <a:p>
            <a:pPr marL="1027113" indent="-1027113">
              <a:buNone/>
            </a:pPr>
            <a:r>
              <a:rPr lang="en-US" sz="3200" dirty="0" smtClean="0">
                <a:solidFill>
                  <a:srgbClr val="6CA644"/>
                </a:solidFill>
              </a:rPr>
              <a:t>15%  </a:t>
            </a:r>
            <a:r>
              <a:rPr lang="en-US" sz="3200" dirty="0" smtClean="0">
                <a:solidFill>
                  <a:srgbClr val="2E75B6"/>
                </a:solidFill>
              </a:rPr>
              <a:t>Recreational activities</a:t>
            </a:r>
            <a:endParaRPr lang="en-US" sz="3200" dirty="0">
              <a:solidFill>
                <a:srgbClr val="2E75B6"/>
              </a:solidFill>
            </a:endParaRPr>
          </a:p>
          <a:p>
            <a:pPr marL="1027113" indent="-1027113">
              <a:buNone/>
            </a:pPr>
            <a:r>
              <a:rPr lang="en-US" sz="3200" dirty="0" smtClean="0">
                <a:solidFill>
                  <a:srgbClr val="6CA644"/>
                </a:solidFill>
              </a:rPr>
              <a:t>14%  </a:t>
            </a:r>
            <a:r>
              <a:rPr lang="en-US" sz="3200" dirty="0" smtClean="0">
                <a:solidFill>
                  <a:srgbClr val="2E75B6"/>
                </a:solidFill>
              </a:rPr>
              <a:t>Bullying/relationship violence prevention</a:t>
            </a:r>
          </a:p>
          <a:p>
            <a:pPr marL="1027113" indent="-1027113">
              <a:buNone/>
            </a:pPr>
            <a:r>
              <a:rPr lang="en-US" sz="3200" dirty="0" smtClean="0">
                <a:solidFill>
                  <a:srgbClr val="6CA644"/>
                </a:solidFill>
              </a:rPr>
              <a:t>14%  </a:t>
            </a:r>
            <a:r>
              <a:rPr lang="en-US" sz="3200" dirty="0" smtClean="0">
                <a:solidFill>
                  <a:srgbClr val="2E75B6"/>
                </a:solidFill>
              </a:rPr>
              <a:t>Appropriate internet/technology use</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7758113" y="2362200"/>
            <a:ext cx="928687" cy="880234"/>
          </a:xfrm>
          <a:prstGeom prst="rect">
            <a:avLst/>
          </a:prstGeom>
        </p:spPr>
      </p:pic>
      <p:grpSp>
        <p:nvGrpSpPr>
          <p:cNvPr id="9" name="Group 8"/>
          <p:cNvGrpSpPr/>
          <p:nvPr/>
        </p:nvGrpSpPr>
        <p:grpSpPr>
          <a:xfrm>
            <a:off x="5486400" y="4114800"/>
            <a:ext cx="895190" cy="787047"/>
            <a:chOff x="5943601" y="4131690"/>
            <a:chExt cx="895190" cy="787047"/>
          </a:xfrm>
        </p:grpSpPr>
        <p:pic>
          <p:nvPicPr>
            <p:cNvPr id="5" name="Picture 4"/>
            <p:cNvPicPr>
              <a:picLocks noChangeAspect="1"/>
            </p:cNvPicPr>
            <p:nvPr/>
          </p:nvPicPr>
          <p:blipFill rotWithShape="1">
            <a:blip r:embed="rId3"/>
            <a:srcRect/>
            <a:stretch/>
          </p:blipFill>
          <p:spPr>
            <a:xfrm>
              <a:off x="5943601" y="4131690"/>
              <a:ext cx="895190" cy="787047"/>
            </a:xfrm>
            <a:prstGeom prst="ellipse">
              <a:avLst/>
            </a:prstGeom>
            <a:ln>
              <a:noFill/>
            </a:ln>
            <a:effectLst>
              <a:softEdge rad="63500"/>
            </a:effectLst>
          </p:spPr>
        </p:pic>
        <p:sp>
          <p:nvSpPr>
            <p:cNvPr id="8" name="Oval 7"/>
            <p:cNvSpPr/>
            <p:nvPr/>
          </p:nvSpPr>
          <p:spPr>
            <a:xfrm>
              <a:off x="6019799" y="4191000"/>
              <a:ext cx="745111" cy="668911"/>
            </a:xfrm>
            <a:prstGeom prst="ellipse">
              <a:avLst/>
            </a:prstGeom>
            <a:noFill/>
            <a:ln w="76200">
              <a:solidFill>
                <a:srgbClr val="FFC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8152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395755649"/>
              </p:ext>
            </p:extLst>
          </p:nvPr>
        </p:nvGraphicFramePr>
        <p:xfrm>
          <a:off x="79079" y="457200"/>
          <a:ext cx="8991599" cy="4267200"/>
        </p:xfrm>
        <a:graphic>
          <a:graphicData uri="http://schemas.openxmlformats.org/drawingml/2006/table">
            <a:tbl>
              <a:tblPr firstRow="1" bandRow="1">
                <a:noFill/>
                <a:tableStyleId>{775DCB02-9BB8-47FD-8907-85C794F793BA}</a:tableStyleId>
              </a:tblPr>
              <a:tblGrid>
                <a:gridCol w="6095999"/>
                <a:gridCol w="1371600"/>
                <a:gridCol w="1524000"/>
              </a:tblGrid>
              <a:tr h="1218247">
                <a:tc>
                  <a:txBody>
                    <a:bodyPr/>
                    <a:lstStyle/>
                    <a:p>
                      <a:r>
                        <a:rPr lang="en-US" sz="2800" dirty="0" smtClean="0"/>
                        <a:t>Data from Secondary Sources </a:t>
                      </a:r>
                    </a:p>
                    <a:p>
                      <a:r>
                        <a:rPr lang="en-US" sz="1800" b="0" dirty="0" smtClean="0"/>
                        <a:t>(2012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974599">
                <a:tc>
                  <a:txBody>
                    <a:bodyPr/>
                    <a:lstStyle/>
                    <a:p>
                      <a:r>
                        <a:rPr lang="en-US" sz="2800" dirty="0" smtClean="0">
                          <a:solidFill>
                            <a:schemeClr val="tx1">
                              <a:lumMod val="50000"/>
                              <a:lumOff val="50000"/>
                            </a:schemeClr>
                          </a:solidFill>
                        </a:rPr>
                        <a:t>Percent of births with inadequate prenatal care</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dirty="0" smtClean="0">
                          <a:solidFill>
                            <a:schemeClr val="tx1">
                              <a:lumMod val="50000"/>
                              <a:lumOff val="50000"/>
                            </a:schemeClr>
                          </a:solidFill>
                        </a:rPr>
                        <a:t>11.7%</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b="1" dirty="0" smtClean="0">
                          <a:solidFill>
                            <a:schemeClr val="tx1">
                              <a:lumMod val="50000"/>
                              <a:lumOff val="50000"/>
                            </a:schemeClr>
                          </a:solidFill>
                        </a:rPr>
                        <a:t>13.4%</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55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lumMod val="50000"/>
                              <a:lumOff val="50000"/>
                            </a:schemeClr>
                          </a:solidFill>
                        </a:rPr>
                        <a:t>Percent of premature births </a:t>
                      </a:r>
                      <a:r>
                        <a:rPr lang="en-US" sz="2000" b="0" baseline="0" dirty="0" smtClean="0">
                          <a:solidFill>
                            <a:schemeClr val="tx1">
                              <a:lumMod val="50000"/>
                              <a:lumOff val="50000"/>
                            </a:schemeClr>
                          </a:solidFill>
                        </a:rPr>
                        <a:t>(</a:t>
                      </a:r>
                      <a:r>
                        <a:rPr lang="en-US" sz="2000" baseline="0" dirty="0" smtClean="0">
                          <a:solidFill>
                            <a:schemeClr val="tx1">
                              <a:lumMod val="50000"/>
                              <a:lumOff val="50000"/>
                            </a:schemeClr>
                          </a:solidFill>
                        </a:rPr>
                        <a:t>2010 – 2012) </a:t>
                      </a:r>
                      <a:endParaRPr lang="en-US" sz="2000" dirty="0" smtClean="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400" b="1" dirty="0" smtClean="0">
                          <a:solidFill>
                            <a:schemeClr val="tx1">
                              <a:lumMod val="50000"/>
                              <a:lumOff val="50000"/>
                            </a:schemeClr>
                          </a:solidFill>
                        </a:rPr>
                        <a:t>8.9%</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8.1%</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1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lumMod val="50000"/>
                              <a:lumOff val="50000"/>
                            </a:schemeClr>
                          </a:solidFill>
                        </a:rPr>
                        <a:t>Infant</a:t>
                      </a:r>
                      <a:r>
                        <a:rPr lang="en-US" sz="2800" baseline="0" dirty="0" smtClean="0">
                          <a:solidFill>
                            <a:schemeClr val="tx1">
                              <a:lumMod val="50000"/>
                              <a:lumOff val="50000"/>
                            </a:schemeClr>
                          </a:solidFill>
                        </a:rPr>
                        <a:t> mortality rate </a:t>
                      </a:r>
                      <a:r>
                        <a:rPr lang="en-US" sz="2400" b="0" baseline="0" dirty="0" smtClean="0">
                          <a:solidFill>
                            <a:schemeClr val="tx1">
                              <a:lumMod val="50000"/>
                              <a:lumOff val="50000"/>
                            </a:schemeClr>
                          </a:solidFill>
                        </a:rPr>
                        <a:t>(</a:t>
                      </a:r>
                      <a:r>
                        <a:rPr lang="en-US" sz="2000" baseline="0" dirty="0" smtClean="0">
                          <a:solidFill>
                            <a:schemeClr val="tx1">
                              <a:lumMod val="50000"/>
                              <a:lumOff val="50000"/>
                            </a:schemeClr>
                          </a:solidFill>
                        </a:rPr>
                        <a:t>2009 – 2013) </a:t>
                      </a:r>
                      <a:endParaRPr lang="en-US" sz="2800" dirty="0" smtClean="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b="1" dirty="0" smtClean="0">
                          <a:solidFill>
                            <a:schemeClr val="tx1">
                              <a:lumMod val="50000"/>
                              <a:lumOff val="50000"/>
                            </a:schemeClr>
                          </a:solidFill>
                        </a:rPr>
                        <a:t>6.4</a:t>
                      </a: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b="0" dirty="0" smtClean="0">
                          <a:solidFill>
                            <a:schemeClr val="tx1">
                              <a:lumMod val="50000"/>
                              <a:lumOff val="50000"/>
                            </a:schemeClr>
                          </a:solidFill>
                        </a:rPr>
                        <a:t>6.2</a:t>
                      </a:r>
                      <a:endParaRPr lang="en-US" sz="2400" b="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spTree>
    <p:extLst>
      <p:ext uri="{BB962C8B-B14F-4D97-AF65-F5344CB8AC3E}">
        <p14:creationId xmlns:p14="http://schemas.microsoft.com/office/powerpoint/2010/main" val="3442300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Education</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4249670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Top three needs regarding education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35%  </a:t>
            </a:r>
            <a:r>
              <a:rPr lang="en-US" sz="3200" dirty="0" smtClean="0">
                <a:solidFill>
                  <a:srgbClr val="2E75B6"/>
                </a:solidFill>
              </a:rPr>
              <a:t>Getting and keeping good teachers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Increased parental involvement</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Increased expectations for student achievement</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Equality in funding among school districts</a:t>
            </a:r>
          </a:p>
          <a:p>
            <a:pPr marL="1027113" indent="-1027113">
              <a:buNone/>
            </a:pPr>
            <a:endParaRPr lang="en-US" sz="3200" dirty="0">
              <a:solidFill>
                <a:srgbClr val="2E75B6"/>
              </a:solidFill>
            </a:endParaRPr>
          </a:p>
          <a:p>
            <a:pPr marL="569913" indent="-569913">
              <a:buNone/>
            </a:pPr>
            <a:r>
              <a:rPr lang="en-US" sz="3200" i="1" dirty="0" smtClean="0">
                <a:solidFill>
                  <a:schemeClr val="tx1">
                    <a:lumMod val="50000"/>
                    <a:lumOff val="50000"/>
                  </a:schemeClr>
                </a:solidFill>
              </a:rPr>
              <a:t>In general, respondents rated the quality of schools and teachers very high.</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rotWithShape="1">
          <a:blip r:embed="rId2"/>
          <a:srcRect l="26217" t="6675" r="25719" b="36764"/>
          <a:stretch/>
        </p:blipFill>
        <p:spPr>
          <a:xfrm>
            <a:off x="7543800" y="2819400"/>
            <a:ext cx="838200" cy="762000"/>
          </a:xfrm>
          <a:prstGeom prst="rect">
            <a:avLst/>
          </a:prstGeom>
        </p:spPr>
      </p:pic>
    </p:spTree>
    <p:extLst>
      <p:ext uri="{BB962C8B-B14F-4D97-AF65-F5344CB8AC3E}">
        <p14:creationId xmlns:p14="http://schemas.microsoft.com/office/powerpoint/2010/main" val="1605445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Aging</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1247345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Top three needs for older adults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22%  </a:t>
            </a:r>
            <a:r>
              <a:rPr lang="en-US" sz="3200" dirty="0" smtClean="0">
                <a:solidFill>
                  <a:srgbClr val="2E75B6"/>
                </a:solidFill>
              </a:rPr>
              <a:t>Affordable housing</a:t>
            </a:r>
            <a:endParaRPr lang="en-US" sz="3200" dirty="0">
              <a:solidFill>
                <a:srgbClr val="2E75B6"/>
              </a:solidFill>
            </a:endParaRPr>
          </a:p>
          <a:p>
            <a:pPr marL="1027113" indent="-1027113">
              <a:buNone/>
            </a:pPr>
            <a:r>
              <a:rPr lang="en-US" sz="3200" dirty="0" smtClean="0">
                <a:solidFill>
                  <a:srgbClr val="6CA644"/>
                </a:solidFill>
              </a:rPr>
              <a:t>19%  </a:t>
            </a:r>
            <a:r>
              <a:rPr lang="en-US" sz="3200" dirty="0" smtClean="0">
                <a:solidFill>
                  <a:srgbClr val="2E75B6"/>
                </a:solidFill>
              </a:rPr>
              <a:t>Independent living at home</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Transportation</a:t>
            </a:r>
            <a:endParaRPr lang="en-US" sz="3200" dirty="0">
              <a:solidFill>
                <a:srgbClr val="2E75B6"/>
              </a:solidFill>
            </a:endParaRPr>
          </a:p>
          <a:p>
            <a:pPr marL="1027113" indent="-1027113">
              <a:buNone/>
            </a:pPr>
            <a:r>
              <a:rPr lang="en-US" sz="3200" dirty="0" smtClean="0">
                <a:solidFill>
                  <a:srgbClr val="6CA644"/>
                </a:solidFill>
              </a:rPr>
              <a:t>13%  </a:t>
            </a:r>
            <a:r>
              <a:rPr lang="en-US" sz="3200" dirty="0" smtClean="0">
                <a:solidFill>
                  <a:srgbClr val="2E75B6"/>
                </a:solidFill>
              </a:rPr>
              <a:t>Ease of mobility in the community</a:t>
            </a:r>
          </a:p>
          <a:p>
            <a:pPr marL="1027113" indent="-1027113">
              <a:buNone/>
            </a:pPr>
            <a:r>
              <a:rPr lang="en-US" sz="3200" dirty="0" smtClean="0">
                <a:solidFill>
                  <a:srgbClr val="6CA644"/>
                </a:solidFill>
              </a:rPr>
              <a:t>13%  </a:t>
            </a:r>
            <a:r>
              <a:rPr lang="en-US" sz="3200" dirty="0" smtClean="0">
                <a:solidFill>
                  <a:srgbClr val="2E75B6"/>
                </a:solidFill>
              </a:rPr>
              <a:t>Affordable prescriptions</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5" name="Picture 4"/>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105400" y="2438400"/>
            <a:ext cx="752475" cy="711835"/>
          </a:xfrm>
          <a:prstGeom prst="rect">
            <a:avLst/>
          </a:prstGeom>
        </p:spPr>
      </p:pic>
      <p:pic>
        <p:nvPicPr>
          <p:cNvPr id="7" name="Picture 6"/>
          <p:cNvPicPr>
            <a:picLocks noChangeAspect="1"/>
          </p:cNvPicPr>
          <p:nvPr/>
        </p:nvPicPr>
        <p:blipFill>
          <a:blip r:embed="rId3"/>
          <a:stretch>
            <a:fillRect/>
          </a:stretch>
        </p:blipFill>
        <p:spPr>
          <a:xfrm>
            <a:off x="7162800" y="4038600"/>
            <a:ext cx="1066800" cy="935966"/>
          </a:xfrm>
          <a:prstGeom prst="rect">
            <a:avLst/>
          </a:prstGeom>
        </p:spPr>
      </p:pic>
    </p:spTree>
    <p:extLst>
      <p:ext uri="{BB962C8B-B14F-4D97-AF65-F5344CB8AC3E}">
        <p14:creationId xmlns:p14="http://schemas.microsoft.com/office/powerpoint/2010/main" val="1904319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Housing</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1155328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Top three needs related to housing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52%  </a:t>
            </a:r>
            <a:r>
              <a:rPr lang="en-US" sz="3200" dirty="0" smtClean="0">
                <a:solidFill>
                  <a:srgbClr val="2E75B6"/>
                </a:solidFill>
              </a:rPr>
              <a:t>Affordable housing</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Assistance with property repair and maintenance</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Higher quality rentals</a:t>
            </a:r>
            <a:endParaRPr lang="en-US" sz="3200" dirty="0">
              <a:solidFill>
                <a:srgbClr val="2E75B6"/>
              </a:solidFill>
            </a:endParaRPr>
          </a:p>
          <a:p>
            <a:pPr marL="1027113" indent="-1027113">
              <a:buNone/>
            </a:pPr>
            <a:r>
              <a:rPr lang="en-US" sz="3200" dirty="0" smtClean="0">
                <a:solidFill>
                  <a:srgbClr val="6CA644"/>
                </a:solidFill>
              </a:rPr>
              <a:t>24%  </a:t>
            </a:r>
            <a:r>
              <a:rPr lang="en-US" sz="3200" dirty="0" smtClean="0">
                <a:solidFill>
                  <a:srgbClr val="2E75B6"/>
                </a:solidFill>
              </a:rPr>
              <a:t>Code enforcement</a:t>
            </a:r>
          </a:p>
          <a:p>
            <a:pPr marL="1027113" indent="-1027113">
              <a:buNone/>
            </a:pPr>
            <a:r>
              <a:rPr lang="en-US" sz="3200" dirty="0" smtClean="0">
                <a:solidFill>
                  <a:srgbClr val="6CA644"/>
                </a:solidFill>
              </a:rPr>
              <a:t>20%  </a:t>
            </a:r>
            <a:r>
              <a:rPr lang="en-US" sz="3200" dirty="0" smtClean="0">
                <a:solidFill>
                  <a:srgbClr val="2E75B6"/>
                </a:solidFill>
              </a:rPr>
              <a:t>Neighborhood improvement programs</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rotWithShape="1">
          <a:blip r:embed="rId2"/>
          <a:srcRect l="25879" t="7895" r="29899" b="39474"/>
          <a:stretch/>
        </p:blipFill>
        <p:spPr>
          <a:xfrm>
            <a:off x="5181600" y="4267200"/>
            <a:ext cx="838201" cy="762000"/>
          </a:xfrm>
          <a:prstGeom prst="rect">
            <a:avLst/>
          </a:prstGeom>
        </p:spPr>
      </p:pic>
      <p:pic>
        <p:nvPicPr>
          <p:cNvPr id="5" name="Picture 4"/>
          <p:cNvPicPr>
            <a:picLocks noChangeAspect="1"/>
          </p:cNvPicPr>
          <p:nvPr/>
        </p:nvPicPr>
        <p:blipFill>
          <a:blip r:embed="rId3"/>
          <a:stretch>
            <a:fillRect/>
          </a:stretch>
        </p:blipFill>
        <p:spPr>
          <a:xfrm>
            <a:off x="7543800" y="2819400"/>
            <a:ext cx="895350" cy="1066800"/>
          </a:xfrm>
          <a:prstGeom prst="rect">
            <a:avLst/>
          </a:prstGeom>
        </p:spPr>
      </p:pic>
      <p:pic>
        <p:nvPicPr>
          <p:cNvPr id="6" name="Picture 5"/>
          <p:cNvPicPr>
            <a:picLocks noChangeAspect="1"/>
          </p:cNvPicPr>
          <p:nvPr/>
        </p:nvPicPr>
        <p:blipFill>
          <a:blip r:embed="rId4"/>
          <a:stretch>
            <a:fillRect/>
          </a:stretch>
        </p:blipFill>
        <p:spPr>
          <a:xfrm>
            <a:off x="7772400" y="5410200"/>
            <a:ext cx="990600" cy="990600"/>
          </a:xfrm>
          <a:prstGeom prst="rect">
            <a:avLst/>
          </a:prstGeom>
        </p:spPr>
      </p:pic>
    </p:spTree>
    <p:extLst>
      <p:ext uri="{BB962C8B-B14F-4D97-AF65-F5344CB8AC3E}">
        <p14:creationId xmlns:p14="http://schemas.microsoft.com/office/powerpoint/2010/main" val="2008045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Transportation</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962273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Aligning Assessments Efforts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4210059273"/>
              </p:ext>
            </p:extLst>
          </p:nvPr>
        </p:nvGraphicFramePr>
        <p:xfrm>
          <a:off x="533400" y="1524000"/>
          <a:ext cx="8530493" cy="521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984141" y="457200"/>
            <a:ext cx="1781907" cy="1781907"/>
          </a:xfrm>
          <a:prstGeom prst="rect">
            <a:avLst/>
          </a:prstGeom>
        </p:spPr>
      </p:pic>
    </p:spTree>
    <p:extLst>
      <p:ext uri="{BB962C8B-B14F-4D97-AF65-F5344CB8AC3E}">
        <p14:creationId xmlns:p14="http://schemas.microsoft.com/office/powerpoint/2010/main" val="18980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Top three transportation-related needs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1027113" indent="-1027113">
              <a:buNone/>
            </a:pPr>
            <a:r>
              <a:rPr lang="en-US" sz="3200" dirty="0" smtClean="0">
                <a:solidFill>
                  <a:srgbClr val="6CA644"/>
                </a:solidFill>
              </a:rPr>
              <a:t>40%  </a:t>
            </a:r>
            <a:r>
              <a:rPr lang="en-US" sz="3200" dirty="0" smtClean="0">
                <a:solidFill>
                  <a:srgbClr val="2E75B6"/>
                </a:solidFill>
              </a:rPr>
              <a:t>Improve public transit service</a:t>
            </a:r>
            <a:endParaRPr lang="en-US" sz="3200" dirty="0">
              <a:solidFill>
                <a:srgbClr val="2E75B6"/>
              </a:solidFill>
            </a:endParaRPr>
          </a:p>
          <a:p>
            <a:pPr marL="1027113" indent="-1027113">
              <a:buNone/>
            </a:pPr>
            <a:r>
              <a:rPr lang="en-US" sz="3200" dirty="0" smtClean="0">
                <a:solidFill>
                  <a:srgbClr val="6CA644"/>
                </a:solidFill>
              </a:rPr>
              <a:t>32%  </a:t>
            </a:r>
            <a:r>
              <a:rPr lang="en-US" sz="3200" dirty="0" smtClean="0">
                <a:solidFill>
                  <a:srgbClr val="2E75B6"/>
                </a:solidFill>
              </a:rPr>
              <a:t>Develop a pedestrian-friendly transportation system to make areas more walkable</a:t>
            </a:r>
            <a:endParaRPr lang="en-US" sz="3200" dirty="0">
              <a:solidFill>
                <a:srgbClr val="2E75B6"/>
              </a:solidFill>
            </a:endParaRPr>
          </a:p>
          <a:p>
            <a:pPr marL="1027113" indent="-1027113">
              <a:buNone/>
            </a:pPr>
            <a:r>
              <a:rPr lang="en-US" sz="3200" dirty="0" smtClean="0">
                <a:solidFill>
                  <a:srgbClr val="6CA644"/>
                </a:solidFill>
              </a:rPr>
              <a:t>31%  </a:t>
            </a:r>
            <a:r>
              <a:rPr lang="en-US" sz="3200" dirty="0" smtClean="0">
                <a:solidFill>
                  <a:srgbClr val="2E75B6"/>
                </a:solidFill>
              </a:rPr>
              <a:t>Provide maintenance and improvements to existing facilities</a:t>
            </a:r>
            <a:endParaRPr lang="en-US" sz="3200" dirty="0">
              <a:solidFill>
                <a:srgbClr val="2E75B6"/>
              </a:solidFill>
            </a:endParaRPr>
          </a:p>
          <a:p>
            <a:pPr marL="1027113" indent="-1027113">
              <a:buNone/>
            </a:pPr>
            <a:r>
              <a:rPr lang="en-US" sz="3200" dirty="0" smtClean="0">
                <a:solidFill>
                  <a:srgbClr val="6CA644"/>
                </a:solidFill>
              </a:rPr>
              <a:t>28%  </a:t>
            </a:r>
            <a:r>
              <a:rPr lang="en-US" sz="3200" dirty="0" smtClean="0">
                <a:solidFill>
                  <a:srgbClr val="2E75B6"/>
                </a:solidFill>
              </a:rPr>
              <a:t>Expand and improve the bike route system</a:t>
            </a:r>
          </a:p>
          <a:p>
            <a:pPr marL="1027113" indent="-1027113">
              <a:buNone/>
            </a:pPr>
            <a:r>
              <a:rPr lang="en-US" sz="3200" dirty="0" smtClean="0">
                <a:solidFill>
                  <a:srgbClr val="6CA644"/>
                </a:solidFill>
              </a:rPr>
              <a:t>26%  </a:t>
            </a:r>
            <a:r>
              <a:rPr lang="en-US" sz="3200" dirty="0" smtClean="0">
                <a:solidFill>
                  <a:srgbClr val="2E75B6"/>
                </a:solidFill>
              </a:rPr>
              <a:t>Address texting and driving</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6858000" y="5715000"/>
            <a:ext cx="1203294" cy="904667"/>
          </a:xfrm>
          <a:prstGeom prst="rect">
            <a:avLst/>
          </a:prstGeom>
        </p:spPr>
      </p:pic>
    </p:spTree>
    <p:extLst>
      <p:ext uri="{BB962C8B-B14F-4D97-AF65-F5344CB8AC3E}">
        <p14:creationId xmlns:p14="http://schemas.microsoft.com/office/powerpoint/2010/main" val="2553685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089772766"/>
              </p:ext>
            </p:extLst>
          </p:nvPr>
        </p:nvGraphicFramePr>
        <p:xfrm>
          <a:off x="152401" y="457200"/>
          <a:ext cx="8991599" cy="3645662"/>
        </p:xfrm>
        <a:graphic>
          <a:graphicData uri="http://schemas.openxmlformats.org/drawingml/2006/table">
            <a:tbl>
              <a:tblPr firstRow="1" bandRow="1">
                <a:noFill/>
                <a:tableStyleId>{775DCB02-9BB8-47FD-8907-85C794F793BA}</a:tableStyleId>
              </a:tblPr>
              <a:tblGrid>
                <a:gridCol w="6095999"/>
                <a:gridCol w="1371600"/>
                <a:gridCol w="1524000"/>
              </a:tblGrid>
              <a:tr h="1218247">
                <a:tc>
                  <a:txBody>
                    <a:bodyPr/>
                    <a:lstStyle/>
                    <a:p>
                      <a:r>
                        <a:rPr lang="en-US" sz="2800" dirty="0" smtClean="0"/>
                        <a:t>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974599">
                <a:tc>
                  <a:txBody>
                    <a:bodyPr/>
                    <a:lstStyle/>
                    <a:p>
                      <a:r>
                        <a:rPr lang="en-US" sz="2800" dirty="0" smtClean="0">
                          <a:solidFill>
                            <a:schemeClr val="tx1">
                              <a:lumMod val="50000"/>
                              <a:lumOff val="50000"/>
                            </a:schemeClr>
                          </a:solidFill>
                        </a:rPr>
                        <a:t>Percent</a:t>
                      </a:r>
                      <a:r>
                        <a:rPr lang="en-US" sz="2800" baseline="0" dirty="0" smtClean="0">
                          <a:solidFill>
                            <a:schemeClr val="tx1">
                              <a:lumMod val="50000"/>
                              <a:lumOff val="50000"/>
                            </a:schemeClr>
                          </a:solidFill>
                        </a:rPr>
                        <a:t> adults who reported they do not always wear a seatbelt when they drive or ride in a car</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b="1" dirty="0" smtClean="0">
                          <a:solidFill>
                            <a:schemeClr val="tx1">
                              <a:lumMod val="50000"/>
                              <a:lumOff val="50000"/>
                            </a:schemeClr>
                          </a:solidFill>
                        </a:rPr>
                        <a:t>17.0%</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12.3%</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55815">
                <a:tc>
                  <a:txBody>
                    <a:bodyPr/>
                    <a:lstStyle/>
                    <a:p>
                      <a:r>
                        <a:rPr lang="en-US" sz="2800" dirty="0" smtClean="0">
                          <a:solidFill>
                            <a:schemeClr val="tx1">
                              <a:lumMod val="50000"/>
                              <a:lumOff val="50000"/>
                            </a:schemeClr>
                          </a:solidFill>
                        </a:rPr>
                        <a:t>Age-adjusted traffic injury mortality</a:t>
                      </a:r>
                      <a:r>
                        <a:rPr lang="en-US" sz="2800" baseline="0" dirty="0" smtClean="0">
                          <a:solidFill>
                            <a:schemeClr val="tx1">
                              <a:lumMod val="50000"/>
                              <a:lumOff val="50000"/>
                            </a:schemeClr>
                          </a:solidFill>
                        </a:rPr>
                        <a:t> rate </a:t>
                      </a:r>
                      <a:r>
                        <a:rPr lang="en-US" sz="2000" baseline="0" dirty="0" smtClean="0">
                          <a:solidFill>
                            <a:schemeClr val="tx1">
                              <a:lumMod val="50000"/>
                              <a:lumOff val="50000"/>
                            </a:schemeClr>
                          </a:solidFill>
                        </a:rPr>
                        <a:t>(2010-2012 per 100,000)</a:t>
                      </a:r>
                      <a:endParaRPr lang="en-US" sz="20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400" b="1" dirty="0" smtClean="0">
                          <a:solidFill>
                            <a:schemeClr val="tx1">
                              <a:lumMod val="50000"/>
                              <a:lumOff val="50000"/>
                            </a:schemeClr>
                          </a:solidFill>
                        </a:rPr>
                        <a:t>14.8</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5.1</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spTree>
    <p:extLst>
      <p:ext uri="{BB962C8B-B14F-4D97-AF65-F5344CB8AC3E}">
        <p14:creationId xmlns:p14="http://schemas.microsoft.com/office/powerpoint/2010/main" val="4043892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Infrastructure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171377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How would you rate the following public services/features?</a:t>
            </a:r>
            <a:endParaRPr lang="en-US" dirty="0"/>
          </a:p>
        </p:txBody>
      </p:sp>
      <p:sp>
        <p:nvSpPr>
          <p:cNvPr id="3" name="Content Placeholder 2"/>
          <p:cNvSpPr>
            <a:spLocks noGrp="1"/>
          </p:cNvSpPr>
          <p:nvPr>
            <p:ph sz="quarter" idx="1"/>
          </p:nvPr>
        </p:nvSpPr>
        <p:spPr>
          <a:xfrm>
            <a:off x="4876800" y="1788543"/>
            <a:ext cx="3886200" cy="5029200"/>
          </a:xfrm>
        </p:spPr>
        <p:txBody>
          <a:bodyPr>
            <a:normAutofit/>
          </a:bodyPr>
          <a:lstStyle/>
          <a:p>
            <a:pPr marL="0" indent="0">
              <a:buNone/>
            </a:pPr>
            <a:r>
              <a:rPr lang="en-US" sz="2600" b="1" dirty="0" smtClean="0"/>
              <a:t>Lower rated services     (still averaged fair-good):</a:t>
            </a:r>
          </a:p>
          <a:p>
            <a:pPr marL="457200" indent="-457200">
              <a:buNone/>
            </a:pPr>
            <a:r>
              <a:rPr lang="en-US" sz="3200" dirty="0" smtClean="0">
                <a:solidFill>
                  <a:srgbClr val="FA9500"/>
                </a:solidFill>
              </a:rPr>
              <a:t>Paths/safe options for biking and walking</a:t>
            </a:r>
          </a:p>
          <a:p>
            <a:pPr marL="457200" indent="-457200">
              <a:buNone/>
            </a:pPr>
            <a:r>
              <a:rPr lang="en-US" sz="3200" dirty="0" smtClean="0">
                <a:solidFill>
                  <a:srgbClr val="FA9500"/>
                </a:solidFill>
              </a:rPr>
              <a:t>Code enforcement for private properties</a:t>
            </a:r>
          </a:p>
          <a:p>
            <a:pPr marL="457200" indent="-457200">
              <a:buNone/>
            </a:pPr>
            <a:r>
              <a:rPr lang="en-US" sz="3200" dirty="0" smtClean="0">
                <a:solidFill>
                  <a:srgbClr val="FA9500"/>
                </a:solidFill>
              </a:rPr>
              <a:t>Road maintenance</a:t>
            </a: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sp>
        <p:nvSpPr>
          <p:cNvPr id="4" name="Content Placeholder 2"/>
          <p:cNvSpPr txBox="1">
            <a:spLocks/>
          </p:cNvSpPr>
          <p:nvPr/>
        </p:nvSpPr>
        <p:spPr>
          <a:xfrm>
            <a:off x="457200" y="1788543"/>
            <a:ext cx="3886200" cy="5029200"/>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en-US" sz="2600" b="1" dirty="0" smtClean="0"/>
              <a:t>Highest rated services:</a:t>
            </a:r>
          </a:p>
          <a:p>
            <a:pPr marL="1027113" indent="-1027113">
              <a:buFont typeface="Wingdings"/>
              <a:buNone/>
            </a:pPr>
            <a:r>
              <a:rPr lang="en-US" sz="3200" dirty="0" smtClean="0">
                <a:solidFill>
                  <a:srgbClr val="2E75B6"/>
                </a:solidFill>
              </a:rPr>
              <a:t>Library facilities</a:t>
            </a:r>
          </a:p>
          <a:p>
            <a:pPr marL="1027113" indent="-1027113">
              <a:buFont typeface="Wingdings"/>
              <a:buNone/>
            </a:pPr>
            <a:r>
              <a:rPr lang="en-US" sz="3200" dirty="0" smtClean="0">
                <a:solidFill>
                  <a:srgbClr val="2E75B6"/>
                </a:solidFill>
              </a:rPr>
              <a:t>Fire department</a:t>
            </a:r>
          </a:p>
          <a:p>
            <a:pPr marL="1027113" indent="-1027113">
              <a:buFont typeface="Wingdings"/>
              <a:buNone/>
            </a:pPr>
            <a:r>
              <a:rPr lang="en-US" sz="3200" dirty="0" smtClean="0">
                <a:solidFill>
                  <a:srgbClr val="2E75B6"/>
                </a:solidFill>
              </a:rPr>
              <a:t>Emergency services</a:t>
            </a:r>
          </a:p>
          <a:p>
            <a:pPr marL="1027113" indent="-1027113">
              <a:buFont typeface="Wingdings"/>
              <a:buNone/>
            </a:pPr>
            <a:r>
              <a:rPr lang="en-US" sz="3200" dirty="0" smtClean="0">
                <a:solidFill>
                  <a:srgbClr val="2E75B6"/>
                </a:solidFill>
              </a:rPr>
              <a:t>Air quality</a:t>
            </a:r>
          </a:p>
          <a:p>
            <a:pPr marL="1027113" indent="-1027113">
              <a:buFont typeface="Wingdings"/>
              <a:buNone/>
            </a:pPr>
            <a:r>
              <a:rPr lang="en-US" sz="3200" dirty="0" smtClean="0">
                <a:solidFill>
                  <a:srgbClr val="2E75B6"/>
                </a:solidFill>
              </a:rPr>
              <a:t>Clean environment</a:t>
            </a:r>
          </a:p>
          <a:p>
            <a:pPr marL="1027113" indent="-1027113">
              <a:buFont typeface="Wingdings"/>
              <a:buNone/>
            </a:pPr>
            <a:endParaRPr lang="en-US" sz="3200" dirty="0" smtClean="0">
              <a:solidFill>
                <a:srgbClr val="2E75B6"/>
              </a:solidFill>
            </a:endParaRPr>
          </a:p>
          <a:p>
            <a:pPr marL="914400" indent="-914400">
              <a:buFont typeface="Wingdings"/>
              <a:buNone/>
            </a:pPr>
            <a:endParaRPr lang="en-US" dirty="0" smtClean="0">
              <a:solidFill>
                <a:srgbClr val="2E75B6"/>
              </a:solidFill>
            </a:endParaRPr>
          </a:p>
          <a:p>
            <a:pPr marL="0" indent="0">
              <a:buFont typeface="Wingdings"/>
              <a:buNone/>
            </a:pPr>
            <a:endParaRPr lang="en-US" dirty="0">
              <a:solidFill>
                <a:srgbClr val="2E75B6"/>
              </a:solidFill>
            </a:endParaRPr>
          </a:p>
        </p:txBody>
      </p:sp>
      <p:pic>
        <p:nvPicPr>
          <p:cNvPr id="5" name="Picture 4"/>
          <p:cNvPicPr>
            <a:picLocks noChangeAspect="1"/>
          </p:cNvPicPr>
          <p:nvPr/>
        </p:nvPicPr>
        <p:blipFill>
          <a:blip r:embed="rId2"/>
          <a:stretch>
            <a:fillRect/>
          </a:stretch>
        </p:blipFill>
        <p:spPr>
          <a:xfrm>
            <a:off x="7784644" y="5460379"/>
            <a:ext cx="960288" cy="986669"/>
          </a:xfrm>
          <a:prstGeom prst="rect">
            <a:avLst/>
          </a:prstGeom>
        </p:spPr>
      </p:pic>
      <p:pic>
        <p:nvPicPr>
          <p:cNvPr id="7" name="Picture 6"/>
          <p:cNvPicPr>
            <a:picLocks noChangeAspect="1"/>
          </p:cNvPicPr>
          <p:nvPr/>
        </p:nvPicPr>
        <p:blipFill>
          <a:blip r:embed="rId3"/>
          <a:stretch>
            <a:fillRect/>
          </a:stretch>
        </p:blipFill>
        <p:spPr>
          <a:xfrm>
            <a:off x="773036" y="5460379"/>
            <a:ext cx="990600" cy="1001607"/>
          </a:xfrm>
          <a:prstGeom prst="rect">
            <a:avLst/>
          </a:prstGeom>
        </p:spPr>
      </p:pic>
      <p:pic>
        <p:nvPicPr>
          <p:cNvPr id="8" name="Picture 7"/>
          <p:cNvPicPr>
            <a:picLocks noChangeAspect="1"/>
          </p:cNvPicPr>
          <p:nvPr/>
        </p:nvPicPr>
        <p:blipFill>
          <a:blip r:embed="rId4"/>
          <a:stretch>
            <a:fillRect/>
          </a:stretch>
        </p:blipFill>
        <p:spPr>
          <a:xfrm>
            <a:off x="2982362" y="5444452"/>
            <a:ext cx="1044946" cy="1033463"/>
          </a:xfrm>
          <a:prstGeom prst="rect">
            <a:avLst/>
          </a:prstGeom>
        </p:spPr>
      </p:pic>
      <p:pic>
        <p:nvPicPr>
          <p:cNvPr id="9" name="Picture 8"/>
          <p:cNvPicPr>
            <a:picLocks noChangeAspect="1"/>
          </p:cNvPicPr>
          <p:nvPr/>
        </p:nvPicPr>
        <p:blipFill>
          <a:blip r:embed="rId5"/>
          <a:stretch>
            <a:fillRect/>
          </a:stretch>
        </p:blipFill>
        <p:spPr>
          <a:xfrm>
            <a:off x="5279492" y="5466903"/>
            <a:ext cx="1044160" cy="1011012"/>
          </a:xfrm>
          <a:prstGeom prst="rect">
            <a:avLst/>
          </a:prstGeom>
        </p:spPr>
      </p:pic>
    </p:spTree>
    <p:extLst>
      <p:ext uri="{BB962C8B-B14F-4D97-AF65-F5344CB8AC3E}">
        <p14:creationId xmlns:p14="http://schemas.microsoft.com/office/powerpoint/2010/main" val="3041533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Economics and Personal Finance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559958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Top three economic/personal finance needs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1400" b="1" dirty="0"/>
          </a:p>
          <a:p>
            <a:pPr marL="1027113" indent="-1027113">
              <a:buNone/>
            </a:pPr>
            <a:r>
              <a:rPr lang="en-US" sz="3200" dirty="0" smtClean="0">
                <a:solidFill>
                  <a:srgbClr val="6CA644"/>
                </a:solidFill>
              </a:rPr>
              <a:t>36%  </a:t>
            </a:r>
            <a:r>
              <a:rPr lang="en-US" sz="3200" dirty="0" smtClean="0">
                <a:solidFill>
                  <a:srgbClr val="2E75B6"/>
                </a:solidFill>
              </a:rPr>
              <a:t>Availability of jobs</a:t>
            </a:r>
            <a:endParaRPr lang="en-US" sz="3200" dirty="0">
              <a:solidFill>
                <a:srgbClr val="2E75B6"/>
              </a:solidFill>
            </a:endParaRPr>
          </a:p>
          <a:p>
            <a:pPr marL="1027113" indent="-1027113">
              <a:buNone/>
            </a:pPr>
            <a:r>
              <a:rPr lang="en-US" sz="3200" dirty="0" smtClean="0">
                <a:solidFill>
                  <a:srgbClr val="6CA644"/>
                </a:solidFill>
              </a:rPr>
              <a:t>21%  </a:t>
            </a:r>
            <a:r>
              <a:rPr lang="en-US" sz="3200" dirty="0" smtClean="0">
                <a:solidFill>
                  <a:srgbClr val="2E75B6"/>
                </a:solidFill>
              </a:rPr>
              <a:t>Emergency assistance to individuals or families</a:t>
            </a:r>
            <a:endParaRPr lang="en-US" sz="3200" dirty="0">
              <a:solidFill>
                <a:srgbClr val="2E75B6"/>
              </a:solidFill>
            </a:endParaRPr>
          </a:p>
          <a:p>
            <a:pPr marL="1027113" indent="-1027113">
              <a:buNone/>
            </a:pPr>
            <a:r>
              <a:rPr lang="en-US" sz="3200" dirty="0" smtClean="0">
                <a:solidFill>
                  <a:srgbClr val="6CA644"/>
                </a:solidFill>
              </a:rPr>
              <a:t>21%  </a:t>
            </a:r>
            <a:r>
              <a:rPr lang="en-US" sz="3200" dirty="0" smtClean="0">
                <a:solidFill>
                  <a:srgbClr val="2E75B6"/>
                </a:solidFill>
              </a:rPr>
              <a:t>Assistance with searching for and gaining employment</a:t>
            </a:r>
            <a:endParaRPr lang="en-US" sz="3200" dirty="0">
              <a:solidFill>
                <a:srgbClr val="2E75B6"/>
              </a:solidFill>
            </a:endParaRPr>
          </a:p>
          <a:p>
            <a:pPr marL="1027113" indent="-1027113">
              <a:buNone/>
            </a:pPr>
            <a:r>
              <a:rPr lang="en-US" sz="3200" dirty="0" smtClean="0">
                <a:solidFill>
                  <a:srgbClr val="6CA644"/>
                </a:solidFill>
              </a:rPr>
              <a:t>20%  </a:t>
            </a:r>
            <a:r>
              <a:rPr lang="en-US" sz="3200" dirty="0" smtClean="0">
                <a:solidFill>
                  <a:srgbClr val="2E75B6"/>
                </a:solidFill>
              </a:rPr>
              <a:t>Small business development</a:t>
            </a:r>
          </a:p>
          <a:p>
            <a:pPr marL="1027113" indent="-1027113">
              <a:buNone/>
            </a:pPr>
            <a:r>
              <a:rPr lang="en-US" sz="3200" dirty="0" smtClean="0">
                <a:solidFill>
                  <a:srgbClr val="6CA644"/>
                </a:solidFill>
              </a:rPr>
              <a:t>19%  </a:t>
            </a:r>
            <a:r>
              <a:rPr lang="en-US" sz="3200" dirty="0" smtClean="0">
                <a:solidFill>
                  <a:srgbClr val="2E75B6"/>
                </a:solidFill>
              </a:rPr>
              <a:t>Low-cost resources to help with personal finance management</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5105400" y="2209800"/>
            <a:ext cx="921179" cy="904875"/>
          </a:xfrm>
          <a:prstGeom prst="rect">
            <a:avLst/>
          </a:prstGeom>
        </p:spPr>
      </p:pic>
      <p:pic>
        <p:nvPicPr>
          <p:cNvPr id="5" name="Picture 4"/>
          <p:cNvPicPr>
            <a:picLocks noChangeAspect="1"/>
          </p:cNvPicPr>
          <p:nvPr/>
        </p:nvPicPr>
        <p:blipFill>
          <a:blip r:embed="rId3"/>
          <a:stretch>
            <a:fillRect/>
          </a:stretch>
        </p:blipFill>
        <p:spPr>
          <a:xfrm>
            <a:off x="6477000" y="4384938"/>
            <a:ext cx="990600" cy="914399"/>
          </a:xfrm>
          <a:prstGeom prst="rect">
            <a:avLst/>
          </a:prstGeom>
        </p:spPr>
      </p:pic>
    </p:spTree>
    <p:extLst>
      <p:ext uri="{BB962C8B-B14F-4D97-AF65-F5344CB8AC3E}">
        <p14:creationId xmlns:p14="http://schemas.microsoft.com/office/powerpoint/2010/main" val="3508838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Review of Key Findings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2970081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39725" y="274638"/>
            <a:ext cx="8499475" cy="846137"/>
          </a:xfrm>
        </p:spPr>
        <p:txBody>
          <a:bodyPr/>
          <a:lstStyle/>
          <a:p>
            <a:pPr eaLnBrk="1" hangingPunct="1"/>
            <a:endParaRPr lang="en-US" smtClean="0">
              <a:ea typeface="ＭＳ Ｐゴシック" panose="020B0600070205080204" pitchFamily="34" charset="-128"/>
            </a:endParaRPr>
          </a:p>
        </p:txBody>
      </p:sp>
      <p:pic>
        <p:nvPicPr>
          <p:cNvPr id="20482"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92525" y="3127375"/>
            <a:ext cx="1524000" cy="1471613"/>
          </a:xfrm>
        </p:spPr>
      </p:pic>
      <p:sp>
        <p:nvSpPr>
          <p:cNvPr id="4" name="Rectangle 3"/>
          <p:cNvSpPr/>
          <p:nvPr/>
        </p:nvSpPr>
        <p:spPr>
          <a:xfrm>
            <a:off x="0" y="0"/>
            <a:ext cx="9144000" cy="6858000"/>
          </a:xfrm>
          <a:prstGeom prst="rect">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20484" name="Picture 9" descr="Template-Design-2.Title.png"/>
          <p:cNvPicPr>
            <a:picLocks noChangeAspect="1"/>
          </p:cNvPicPr>
          <p:nvPr/>
        </p:nvPicPr>
        <p:blipFill>
          <a:blip r:embed="rId3">
            <a:extLst>
              <a:ext uri="{28A0092B-C50C-407E-A947-70E740481C1C}">
                <a14:useLocalDpi xmlns:a14="http://schemas.microsoft.com/office/drawing/2010/main" val="0"/>
              </a:ext>
            </a:extLst>
          </a:blip>
          <a:srcRect l="1576" t="27368" r="1575" b="24911"/>
          <a:stretch>
            <a:fillRect/>
          </a:stretch>
        </p:blipFill>
        <p:spPr bwMode="auto">
          <a:xfrm>
            <a:off x="31750" y="1876425"/>
            <a:ext cx="90805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wsu_horizontal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153150"/>
            <a:ext cx="15541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lide Number Placeholder 6"/>
          <p:cNvSpPr txBox="1">
            <a:spLocks/>
          </p:cNvSpPr>
          <p:nvPr/>
        </p:nvSpPr>
        <p:spPr bwMode="auto">
          <a:xfrm>
            <a:off x="152400" y="6432550"/>
            <a:ext cx="838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68AA4C-6814-495B-99CF-5E80106692D8}" type="slidenum">
              <a:rPr lang="en-US" sz="1200">
                <a:solidFill>
                  <a:srgbClr val="7F7F7F"/>
                </a:solidFill>
                <a:latin typeface="Calibri" panose="020F0502020204030204" pitchFamily="34" charset="0"/>
              </a:rPr>
              <a:pPr eaLnBrk="1" hangingPunct="1"/>
              <a:t>57</a:t>
            </a:fld>
            <a:endParaRPr lang="en-US" sz="1200">
              <a:solidFill>
                <a:srgbClr val="7F7F7F"/>
              </a:solidFill>
              <a:latin typeface="Calibri" panose="020F0502020204030204" pitchFamily="34" charset="0"/>
            </a:endParaRPr>
          </a:p>
        </p:txBody>
      </p:sp>
      <p:sp>
        <p:nvSpPr>
          <p:cNvPr id="20487" name="Title 1"/>
          <p:cNvSpPr txBox="1">
            <a:spLocks/>
          </p:cNvSpPr>
          <p:nvPr/>
        </p:nvSpPr>
        <p:spPr bwMode="auto">
          <a:xfrm>
            <a:off x="228600" y="2133600"/>
            <a:ext cx="861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100" i="1" dirty="0">
                <a:latin typeface="Georgia" panose="02040502050405020303" pitchFamily="18" charset="0"/>
              </a:rPr>
              <a:t>“</a:t>
            </a:r>
            <a:r>
              <a:rPr lang="en-US" sz="3100" i="1" dirty="0">
                <a:latin typeface="Georgia" panose="02040502050405020303" pitchFamily="18" charset="0"/>
              </a:rPr>
              <a:t>The overarching theme of the data collected is that Riley County is a community that is divided between a high quality of life, prosperity, and growth on one hand, and dwindling resources for and lack of attention to those who are most in need on the other.</a:t>
            </a:r>
            <a:r>
              <a:rPr lang="en-US" altLang="en-US" sz="3100" i="1" dirty="0">
                <a:latin typeface="Georgia" panose="02040502050405020303" pitchFamily="18" charset="0"/>
              </a:rPr>
              <a:t>”</a:t>
            </a:r>
            <a:endParaRPr lang="en-US" sz="3100" i="1" dirty="0">
              <a:latin typeface="Georgia" panose="02040502050405020303" pitchFamily="18" charset="0"/>
            </a:endParaRPr>
          </a:p>
        </p:txBody>
      </p:sp>
      <p:sp>
        <p:nvSpPr>
          <p:cNvPr id="2" name="Rectangle 1"/>
          <p:cNvSpPr/>
          <p:nvPr/>
        </p:nvSpPr>
        <p:spPr>
          <a:xfrm>
            <a:off x="339725" y="6019800"/>
            <a:ext cx="2174875" cy="533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20489" name="Picture 1"/>
          <p:cNvPicPr>
            <a:picLocks noChangeAspect="1"/>
          </p:cNvPicPr>
          <p:nvPr/>
        </p:nvPicPr>
        <p:blipFill>
          <a:blip r:embed="rId5">
            <a:extLst>
              <a:ext uri="{28A0092B-C50C-407E-A947-70E740481C1C}">
                <a14:useLocalDpi xmlns:a14="http://schemas.microsoft.com/office/drawing/2010/main" val="0"/>
              </a:ext>
            </a:extLst>
          </a:blip>
          <a:srcRect l="6024" t="16766" r="7098" b="17412"/>
          <a:stretch>
            <a:fillRect/>
          </a:stretch>
        </p:blipFill>
        <p:spPr bwMode="auto">
          <a:xfrm>
            <a:off x="5813425" y="5697538"/>
            <a:ext cx="30257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2956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CCNA Findings</a:t>
            </a:r>
            <a:endParaRPr lang="en-US" dirty="0"/>
          </a:p>
        </p:txBody>
      </p:sp>
      <p:sp>
        <p:nvSpPr>
          <p:cNvPr id="3" name="Content Placeholder 2"/>
          <p:cNvSpPr>
            <a:spLocks noGrp="1"/>
          </p:cNvSpPr>
          <p:nvPr>
            <p:ph sz="quarter" idx="1"/>
          </p:nvPr>
        </p:nvSpPr>
        <p:spPr>
          <a:xfrm>
            <a:off x="612648" y="1600200"/>
            <a:ext cx="7616952" cy="5105400"/>
          </a:xfrm>
        </p:spPr>
        <p:txBody>
          <a:bodyPr>
            <a:normAutofit/>
          </a:bodyPr>
          <a:lstStyle/>
          <a:p>
            <a:pPr>
              <a:buClr>
                <a:srgbClr val="C0D730"/>
              </a:buClr>
            </a:pPr>
            <a:r>
              <a:rPr lang="en-US" sz="3000" dirty="0" smtClean="0">
                <a:solidFill>
                  <a:srgbClr val="2E75B6"/>
                </a:solidFill>
              </a:rPr>
              <a:t>High quality of life</a:t>
            </a:r>
          </a:p>
          <a:p>
            <a:pPr>
              <a:buClr>
                <a:srgbClr val="C0D730"/>
              </a:buClr>
            </a:pPr>
            <a:r>
              <a:rPr lang="en-US" sz="3000" dirty="0" smtClean="0">
                <a:solidFill>
                  <a:srgbClr val="2E75B6"/>
                </a:solidFill>
              </a:rPr>
              <a:t>Growth</a:t>
            </a:r>
          </a:p>
          <a:p>
            <a:pPr>
              <a:buClr>
                <a:srgbClr val="C0D730"/>
              </a:buClr>
            </a:pPr>
            <a:r>
              <a:rPr lang="en-US" sz="3000" dirty="0" smtClean="0">
                <a:solidFill>
                  <a:srgbClr val="2E75B6"/>
                </a:solidFill>
              </a:rPr>
              <a:t>Spirit of community and collaboration</a:t>
            </a:r>
          </a:p>
          <a:p>
            <a:pPr>
              <a:buClr>
                <a:srgbClr val="C0D730"/>
              </a:buClr>
            </a:pPr>
            <a:endParaRPr lang="en-US" sz="3000" dirty="0"/>
          </a:p>
          <a:p>
            <a:pPr>
              <a:buClr>
                <a:srgbClr val="C0D730"/>
              </a:buClr>
            </a:pPr>
            <a:r>
              <a:rPr lang="en-US" sz="3000" dirty="0">
                <a:solidFill>
                  <a:srgbClr val="FA9500"/>
                </a:solidFill>
              </a:rPr>
              <a:t>“Invisible” population with significant needs</a:t>
            </a:r>
          </a:p>
          <a:p>
            <a:pPr>
              <a:buClr>
                <a:srgbClr val="C0D730"/>
              </a:buClr>
            </a:pPr>
            <a:r>
              <a:rPr lang="en-US" sz="3000" dirty="0" smtClean="0">
                <a:solidFill>
                  <a:srgbClr val="FA9500"/>
                </a:solidFill>
              </a:rPr>
              <a:t>Lack of accessible and affordable mental health services</a:t>
            </a:r>
          </a:p>
          <a:p>
            <a:pPr>
              <a:buClr>
                <a:srgbClr val="C0D730"/>
              </a:buClr>
            </a:pPr>
            <a:r>
              <a:rPr lang="en-US" sz="3000" dirty="0" smtClean="0">
                <a:solidFill>
                  <a:srgbClr val="FA9500"/>
                </a:solidFill>
              </a:rPr>
              <a:t>Lack of affordable housing</a:t>
            </a:r>
          </a:p>
          <a:p>
            <a:pPr>
              <a:buClr>
                <a:srgbClr val="C0D730"/>
              </a:buClr>
            </a:pPr>
            <a:r>
              <a:rPr lang="en-US" sz="3000" dirty="0" smtClean="0">
                <a:solidFill>
                  <a:srgbClr val="FA9500"/>
                </a:solidFill>
              </a:rPr>
              <a:t>Lack of accessible and affordable child care</a:t>
            </a:r>
          </a:p>
        </p:txBody>
      </p:sp>
      <p:sp>
        <p:nvSpPr>
          <p:cNvPr id="4" name="Cross 3"/>
          <p:cNvSpPr/>
          <p:nvPr/>
        </p:nvSpPr>
        <p:spPr>
          <a:xfrm>
            <a:off x="8001000" y="2133600"/>
            <a:ext cx="609600" cy="609600"/>
          </a:xfrm>
          <a:prstGeom prst="plus">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75B6"/>
              </a:solidFill>
            </a:endParaRPr>
          </a:p>
        </p:txBody>
      </p:sp>
      <p:sp>
        <p:nvSpPr>
          <p:cNvPr id="5" name="Rectangle 4"/>
          <p:cNvSpPr/>
          <p:nvPr/>
        </p:nvSpPr>
        <p:spPr>
          <a:xfrm>
            <a:off x="7924800" y="4953000"/>
            <a:ext cx="762000" cy="228600"/>
          </a:xfrm>
          <a:prstGeom prst="rect">
            <a:avLst/>
          </a:prstGeom>
          <a:solidFill>
            <a:srgbClr val="FA9500"/>
          </a:solidFill>
          <a:ln>
            <a:solidFill>
              <a:srgbClr val="FA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957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cap="small" dirty="0" smtClean="0"/>
              <a:t>Local Public Health Systems Assessment</a:t>
            </a:r>
            <a:endParaRPr lang="en-US" sz="6000" cap="small"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189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3"/>
          <p:cNvSpPr>
            <a:spLocks noGrp="1"/>
          </p:cNvSpPr>
          <p:nvPr>
            <p:ph type="title"/>
          </p:nvPr>
        </p:nvSpPr>
        <p:spPr>
          <a:xfrm>
            <a:off x="533400" y="121444"/>
            <a:ext cx="8153400" cy="990600"/>
          </a:xfrm>
        </p:spPr>
        <p:txBody>
          <a:bodyPr>
            <a:normAutofit fontScale="90000"/>
          </a:bodyPr>
          <a:lstStyle/>
          <a:p>
            <a:pPr eaLnBrk="1" hangingPunct="1"/>
            <a:r>
              <a:rPr lang="en-US" sz="3200" b="0" dirty="0" smtClean="0">
                <a:ea typeface="ＭＳ Ｐゴシック" panose="020B0600070205080204" pitchFamily="34" charset="-128"/>
              </a:rPr>
              <a:t>Comprehensive Community Needs Assessment</a:t>
            </a:r>
            <a:br>
              <a:rPr lang="en-US" sz="3200" b="0" dirty="0" smtClean="0">
                <a:ea typeface="ＭＳ Ｐゴシック" panose="020B0600070205080204" pitchFamily="34" charset="-128"/>
              </a:rPr>
            </a:br>
            <a:r>
              <a:rPr lang="en-US" sz="3600" b="1" dirty="0" smtClean="0">
                <a:ea typeface="ＭＳ Ｐゴシック" panose="020B0600070205080204" pitchFamily="34" charset="-128"/>
              </a:rPr>
              <a:t>Key Partners</a:t>
            </a:r>
          </a:p>
        </p:txBody>
      </p:sp>
      <p:sp>
        <p:nvSpPr>
          <p:cNvPr id="2" name="Rectangle 1"/>
          <p:cNvSpPr/>
          <p:nvPr/>
        </p:nvSpPr>
        <p:spPr>
          <a:xfrm>
            <a:off x="7315200" y="6248400"/>
            <a:ext cx="1676400" cy="5064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10243" name="Picture 4"/>
          <p:cNvPicPr>
            <a:picLocks noChangeAspect="1"/>
          </p:cNvPicPr>
          <p:nvPr/>
        </p:nvPicPr>
        <p:blipFill>
          <a:blip r:embed="rId2">
            <a:extLst>
              <a:ext uri="{28A0092B-C50C-407E-A947-70E740481C1C}">
                <a14:useLocalDpi xmlns:a14="http://schemas.microsoft.com/office/drawing/2010/main" val="0"/>
              </a:ext>
            </a:extLst>
          </a:blip>
          <a:srcRect l="6024" t="16766" r="7098" b="17412"/>
          <a:stretch>
            <a:fillRect/>
          </a:stretch>
        </p:blipFill>
        <p:spPr bwMode="auto">
          <a:xfrm>
            <a:off x="5791200" y="5683250"/>
            <a:ext cx="3048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0"/>
          <p:cNvSpPr txBox="1">
            <a:spLocks noChangeArrowheads="1"/>
          </p:cNvSpPr>
          <p:nvPr/>
        </p:nvSpPr>
        <p:spPr bwMode="auto">
          <a:xfrm>
            <a:off x="457200" y="1676400"/>
            <a:ext cx="42672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dirty="0">
                <a:latin typeface="+mn-lt"/>
                <a:cs typeface="Arial" panose="020B0604020202020204" pitchFamily="34" charset="0"/>
              </a:rPr>
              <a:t>Project coordination provided by </a:t>
            </a:r>
            <a:endParaRPr lang="en-US" sz="2000" b="1" dirty="0" smtClean="0">
              <a:latin typeface="+mn-lt"/>
              <a:cs typeface="Arial" panose="020B0604020202020204" pitchFamily="34" charset="0"/>
            </a:endParaRPr>
          </a:p>
          <a:p>
            <a:pPr algn="ctr" eaLnBrk="1" hangingPunct="1">
              <a:lnSpc>
                <a:spcPct val="90000"/>
              </a:lnSpc>
            </a:pPr>
            <a:r>
              <a:rPr lang="en-US" sz="2000" b="1" dirty="0" smtClean="0">
                <a:latin typeface="+mn-lt"/>
                <a:cs typeface="Arial" panose="020B0604020202020204" pitchFamily="34" charset="0"/>
              </a:rPr>
              <a:t>Riley </a:t>
            </a:r>
            <a:r>
              <a:rPr lang="en-US" sz="2000" b="1" dirty="0">
                <a:latin typeface="+mn-lt"/>
                <a:cs typeface="Arial" panose="020B0604020202020204" pitchFamily="34" charset="0"/>
              </a:rPr>
              <a:t>County </a:t>
            </a:r>
          </a:p>
          <a:p>
            <a:pPr algn="ctr" eaLnBrk="1" hangingPunct="1">
              <a:lnSpc>
                <a:spcPct val="90000"/>
              </a:lnSpc>
            </a:pPr>
            <a:r>
              <a:rPr lang="en-US" sz="2000" b="1" dirty="0">
                <a:latin typeface="+mn-lt"/>
                <a:cs typeface="Arial" panose="020B0604020202020204" pitchFamily="34" charset="0"/>
              </a:rPr>
              <a:t>Seniors</a:t>
            </a:r>
            <a:r>
              <a:rPr lang="en-US" altLang="en-US" sz="2000" b="1" dirty="0">
                <a:latin typeface="+mn-lt"/>
                <a:cs typeface="Arial" panose="020B0604020202020204" pitchFamily="34" charset="0"/>
              </a:rPr>
              <a:t>’</a:t>
            </a:r>
            <a:r>
              <a:rPr lang="en-US" sz="2000" b="1" dirty="0">
                <a:latin typeface="+mn-lt"/>
                <a:cs typeface="Arial" panose="020B0604020202020204" pitchFamily="34" charset="0"/>
              </a:rPr>
              <a:t> Service Center</a:t>
            </a:r>
          </a:p>
        </p:txBody>
      </p:sp>
      <p:sp>
        <p:nvSpPr>
          <p:cNvPr id="12" name="TextBox 11"/>
          <p:cNvSpPr txBox="1"/>
          <p:nvPr/>
        </p:nvSpPr>
        <p:spPr>
          <a:xfrm>
            <a:off x="533400" y="2743200"/>
            <a:ext cx="4267200" cy="928688"/>
          </a:xfrm>
          <a:prstGeom prst="rect">
            <a:avLst/>
          </a:prstGeom>
          <a:noFill/>
          <a:ln>
            <a:noFill/>
          </a:ln>
        </p:spPr>
        <p:txBody>
          <a:bodyPr>
            <a:spAutoFit/>
          </a:bodyPr>
          <a:lstStyle/>
          <a:p>
            <a:pPr marL="54864" algn="ctr">
              <a:lnSpc>
                <a:spcPct val="90000"/>
              </a:lnSpc>
              <a:spcBef>
                <a:spcPts val="0"/>
              </a:spcBef>
              <a:defRPr/>
            </a:pPr>
            <a:r>
              <a:rPr lang="en-US" sz="2000" b="1" dirty="0">
                <a:ea typeface="+mn-ea"/>
                <a:cs typeface="Arial" charset="0"/>
              </a:rPr>
              <a:t>Conducted by Center for Community Support &amp; Research</a:t>
            </a:r>
          </a:p>
          <a:p>
            <a:pPr marL="54864" algn="ctr">
              <a:lnSpc>
                <a:spcPct val="90000"/>
              </a:lnSpc>
              <a:spcBef>
                <a:spcPts val="0"/>
              </a:spcBef>
              <a:defRPr/>
            </a:pPr>
            <a:r>
              <a:rPr lang="en-US" sz="2000" b="1" dirty="0">
                <a:ea typeface="+mn-ea"/>
                <a:cs typeface="Arial" charset="0"/>
              </a:rPr>
              <a:t>Wichita State University</a:t>
            </a:r>
          </a:p>
        </p:txBody>
      </p:sp>
      <p:sp>
        <p:nvSpPr>
          <p:cNvPr id="13" name="TextBox 12"/>
          <p:cNvSpPr txBox="1"/>
          <p:nvPr/>
        </p:nvSpPr>
        <p:spPr>
          <a:xfrm>
            <a:off x="457200" y="4169400"/>
            <a:ext cx="4419600" cy="2267287"/>
          </a:xfrm>
          <a:prstGeom prst="rect">
            <a:avLst/>
          </a:prstGeom>
          <a:noFill/>
          <a:ln>
            <a:noFill/>
          </a:ln>
        </p:spPr>
        <p:txBody>
          <a:bodyPr wrap="square">
            <a:spAutoFit/>
          </a:bodyPr>
          <a:lstStyle>
            <a:lvl1pPr marL="539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ts val="800"/>
              </a:spcBef>
            </a:pPr>
            <a:r>
              <a:rPr lang="en-US" sz="2000" b="1" i="1" dirty="0">
                <a:latin typeface="+mn-lt"/>
                <a:cs typeface="Arial" panose="020B0604020202020204" pitchFamily="34" charset="0"/>
              </a:rPr>
              <a:t>Design Team Members:</a:t>
            </a:r>
          </a:p>
          <a:p>
            <a:pPr eaLnBrk="1" hangingPunct="1">
              <a:lnSpc>
                <a:spcPct val="90000"/>
              </a:lnSpc>
              <a:spcBef>
                <a:spcPts val="800"/>
              </a:spcBef>
              <a:buFont typeface="Arial" panose="020B0604020202020204" pitchFamily="34" charset="0"/>
              <a:buChar char="•"/>
            </a:pPr>
            <a:r>
              <a:rPr lang="en-US" sz="2000" dirty="0" err="1">
                <a:latin typeface="+mn-lt"/>
                <a:cs typeface="Arial" panose="020B0604020202020204" pitchFamily="34" charset="0"/>
              </a:rPr>
              <a:t>Konza</a:t>
            </a:r>
            <a:r>
              <a:rPr lang="en-US" sz="2000" dirty="0">
                <a:latin typeface="+mn-lt"/>
                <a:cs typeface="Arial" panose="020B0604020202020204" pitchFamily="34" charset="0"/>
              </a:rPr>
              <a:t> United Way</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Mercy Regional Health Center</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Riley County Health Department</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Riley County Seniors</a:t>
            </a:r>
            <a:r>
              <a:rPr lang="en-US" altLang="en-US" sz="2000" dirty="0">
                <a:latin typeface="+mn-lt"/>
                <a:cs typeface="Arial" panose="020B0604020202020204" pitchFamily="34" charset="0"/>
              </a:rPr>
              <a:t>’</a:t>
            </a:r>
            <a:r>
              <a:rPr lang="en-US" sz="2000" dirty="0">
                <a:latin typeface="+mn-lt"/>
                <a:cs typeface="Arial" panose="020B0604020202020204" pitchFamily="34" charset="0"/>
              </a:rPr>
              <a:t> </a:t>
            </a:r>
            <a:r>
              <a:rPr lang="en-US" sz="2000" dirty="0" smtClean="0">
                <a:latin typeface="+mn-lt"/>
                <a:cs typeface="Arial" panose="020B0604020202020204" pitchFamily="34" charset="0"/>
              </a:rPr>
              <a:t>Service </a:t>
            </a:r>
            <a:r>
              <a:rPr lang="en-US" sz="2000" dirty="0">
                <a:latin typeface="+mn-lt"/>
                <a:cs typeface="Arial" panose="020B0604020202020204" pitchFamily="34" charset="0"/>
              </a:rPr>
              <a:t>Center</a:t>
            </a:r>
          </a:p>
          <a:p>
            <a:pPr eaLnBrk="1" hangingPunct="1">
              <a:lnSpc>
                <a:spcPct val="90000"/>
              </a:lnSpc>
              <a:spcBef>
                <a:spcPts val="800"/>
              </a:spcBef>
            </a:pPr>
            <a:endParaRPr lang="en-US" sz="2000" b="1" dirty="0">
              <a:latin typeface="+mn-lt"/>
              <a:cs typeface="Arial" panose="020B0604020202020204" pitchFamily="34" charset="0"/>
            </a:endParaRPr>
          </a:p>
        </p:txBody>
      </p:sp>
      <p:sp>
        <p:nvSpPr>
          <p:cNvPr id="14" name="TextBox 13"/>
          <p:cNvSpPr txBox="1"/>
          <p:nvPr/>
        </p:nvSpPr>
        <p:spPr>
          <a:xfrm>
            <a:off x="5053642" y="1676400"/>
            <a:ext cx="3810000" cy="3475823"/>
          </a:xfrm>
          <a:prstGeom prst="rect">
            <a:avLst/>
          </a:prstGeom>
          <a:noFill/>
          <a:ln>
            <a:noFill/>
          </a:ln>
        </p:spPr>
        <p:txBody>
          <a:bodyPr>
            <a:spAutoFit/>
          </a:bodyPr>
          <a:lstStyle/>
          <a:p>
            <a:pPr marL="344488" indent="-344488" algn="ctr">
              <a:lnSpc>
                <a:spcPct val="90000"/>
              </a:lnSpc>
              <a:spcBef>
                <a:spcPts val="600"/>
              </a:spcBef>
              <a:defRPr/>
            </a:pPr>
            <a:r>
              <a:rPr lang="en-US" sz="2200" b="1" i="1" dirty="0">
                <a:ea typeface="+mn-ea"/>
                <a:cs typeface="Arial" charset="0"/>
              </a:rPr>
              <a:t>Funding provided by:</a:t>
            </a:r>
          </a:p>
          <a:p>
            <a:pPr marL="344488" indent="-344488">
              <a:lnSpc>
                <a:spcPct val="90000"/>
              </a:lnSpc>
              <a:spcBef>
                <a:spcPts val="1000"/>
              </a:spcBef>
              <a:buFont typeface="Arial"/>
              <a:buChar char="•"/>
              <a:defRPr/>
            </a:pPr>
            <a:r>
              <a:rPr lang="en-US" sz="2200" dirty="0">
                <a:ea typeface="+mn-ea"/>
                <a:cs typeface="Arial" charset="0"/>
              </a:rPr>
              <a:t>Caroline F. </a:t>
            </a:r>
            <a:r>
              <a:rPr lang="en-US" sz="2200" dirty="0" err="1">
                <a:ea typeface="+mn-ea"/>
                <a:cs typeface="Arial" charset="0"/>
              </a:rPr>
              <a:t>Peine</a:t>
            </a:r>
            <a:r>
              <a:rPr lang="en-US" sz="2200" dirty="0">
                <a:ea typeface="+mn-ea"/>
                <a:cs typeface="Arial" charset="0"/>
              </a:rPr>
              <a:t> Charitable Foundation (Manhattan Fund)</a:t>
            </a:r>
          </a:p>
          <a:p>
            <a:pPr marL="344488" indent="-344488">
              <a:lnSpc>
                <a:spcPct val="90000"/>
              </a:lnSpc>
              <a:spcBef>
                <a:spcPts val="1000"/>
              </a:spcBef>
              <a:buFont typeface="Arial"/>
              <a:buChar char="•"/>
              <a:defRPr/>
            </a:pPr>
            <a:r>
              <a:rPr lang="en-US" sz="2200" dirty="0" err="1">
                <a:ea typeface="+mn-ea"/>
                <a:cs typeface="Arial" charset="0"/>
              </a:rPr>
              <a:t>Konza</a:t>
            </a:r>
            <a:r>
              <a:rPr lang="en-US" sz="2200" dirty="0">
                <a:ea typeface="+mn-ea"/>
                <a:cs typeface="Arial" charset="0"/>
              </a:rPr>
              <a:t> United Way</a:t>
            </a:r>
          </a:p>
          <a:p>
            <a:pPr marL="344488" indent="-344488">
              <a:lnSpc>
                <a:spcPct val="90000"/>
              </a:lnSpc>
              <a:spcBef>
                <a:spcPts val="1000"/>
              </a:spcBef>
              <a:buFont typeface="Arial"/>
              <a:buChar char="•"/>
              <a:defRPr/>
            </a:pPr>
            <a:r>
              <a:rPr lang="en-US" sz="2200" dirty="0">
                <a:ea typeface="+mn-ea"/>
                <a:cs typeface="Arial" charset="0"/>
              </a:rPr>
              <a:t>Mercy Regional Health Center</a:t>
            </a:r>
          </a:p>
          <a:p>
            <a:pPr marL="344488" indent="-344488">
              <a:lnSpc>
                <a:spcPct val="90000"/>
              </a:lnSpc>
              <a:spcBef>
                <a:spcPts val="1000"/>
              </a:spcBef>
              <a:buFont typeface="Arial"/>
              <a:buChar char="•"/>
              <a:defRPr/>
            </a:pPr>
            <a:r>
              <a:rPr lang="en-US" sz="2200" dirty="0">
                <a:ea typeface="+mn-ea"/>
                <a:cs typeface="Arial" charset="0"/>
              </a:rPr>
              <a:t>Riley County Council on Aging</a:t>
            </a:r>
          </a:p>
          <a:p>
            <a:pPr marL="344488" indent="-344488">
              <a:lnSpc>
                <a:spcPct val="90000"/>
              </a:lnSpc>
              <a:spcBef>
                <a:spcPts val="1000"/>
              </a:spcBef>
              <a:buFont typeface="Arial"/>
              <a:buChar char="•"/>
              <a:defRPr/>
            </a:pPr>
            <a:r>
              <a:rPr lang="en-US" sz="2200" dirty="0">
                <a:ea typeface="+mn-ea"/>
                <a:cs typeface="Arial" charset="0"/>
              </a:rPr>
              <a:t>Wamego Health Center</a:t>
            </a:r>
          </a:p>
        </p:txBody>
      </p:sp>
    </p:spTree>
    <p:extLst>
      <p:ext uri="{BB962C8B-B14F-4D97-AF65-F5344CB8AC3E}">
        <p14:creationId xmlns:p14="http://schemas.microsoft.com/office/powerpoint/2010/main" val="22170817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12648" y="228600"/>
            <a:ext cx="8302752" cy="990600"/>
          </a:xfrm>
        </p:spPr>
        <p:txBody>
          <a:bodyPr>
            <a:noAutofit/>
          </a:bodyPr>
          <a:lstStyle/>
          <a:p>
            <a:r>
              <a:rPr lang="en-US" sz="3600" b="1" dirty="0" smtClean="0"/>
              <a:t>Local Public Health Systems Assessment (LPHSA)</a:t>
            </a:r>
            <a:endParaRPr lang="en-US" sz="3600" b="1" dirty="0"/>
          </a:p>
        </p:txBody>
      </p:sp>
      <p:sp>
        <p:nvSpPr>
          <p:cNvPr id="12" name="Content Placeholder 11"/>
          <p:cNvSpPr>
            <a:spLocks noGrp="1"/>
          </p:cNvSpPr>
          <p:nvPr>
            <p:ph sz="quarter" idx="1"/>
          </p:nvPr>
        </p:nvSpPr>
        <p:spPr>
          <a:xfrm>
            <a:off x="4648200" y="1600200"/>
            <a:ext cx="4343400" cy="5181600"/>
          </a:xfrm>
        </p:spPr>
        <p:txBody>
          <a:bodyPr>
            <a:normAutofit fontScale="85000" lnSpcReduction="10000"/>
          </a:bodyPr>
          <a:lstStyle/>
          <a:p>
            <a:r>
              <a:rPr lang="en-US" sz="2000" b="1" dirty="0"/>
              <a:t>What is public health?  </a:t>
            </a:r>
            <a:r>
              <a:rPr lang="en-US" sz="2000" dirty="0"/>
              <a:t>Activities that society undertakes to assure the conditions in which people can be </a:t>
            </a:r>
            <a:r>
              <a:rPr lang="en-US" sz="2000" dirty="0" smtClean="0"/>
              <a:t>healthy. </a:t>
            </a:r>
          </a:p>
          <a:p>
            <a:pPr lvl="1"/>
            <a:r>
              <a:rPr lang="en-US" sz="2000" dirty="0" smtClean="0"/>
              <a:t>The </a:t>
            </a:r>
            <a:r>
              <a:rPr lang="en-US" sz="2000" b="1" dirty="0" smtClean="0"/>
              <a:t>public health system </a:t>
            </a:r>
            <a:r>
              <a:rPr lang="en-US" sz="2000" dirty="0" smtClean="0"/>
              <a:t>is more than the public health agency…it involves all public and private entities that contribute to public health and the health and well-being of a community.  </a:t>
            </a:r>
            <a:endParaRPr lang="en-US" sz="2000" dirty="0"/>
          </a:p>
          <a:p>
            <a:pPr marL="233363" indent="-233363">
              <a:lnSpc>
                <a:spcPct val="120000"/>
              </a:lnSpc>
              <a:spcBef>
                <a:spcPts val="0"/>
              </a:spcBef>
              <a:spcAft>
                <a:spcPts val="300"/>
              </a:spcAft>
              <a:buFont typeface="Wingdings" panose="05000000000000000000" pitchFamily="2" charset="2"/>
              <a:buChar char="q"/>
            </a:pPr>
            <a:r>
              <a:rPr lang="en-US" sz="2000" dirty="0" smtClean="0"/>
              <a:t>10 Essential Public Health Services provided the framework for the assessment instrument </a:t>
            </a:r>
          </a:p>
          <a:p>
            <a:pPr marL="233363" indent="-233363">
              <a:lnSpc>
                <a:spcPct val="120000"/>
              </a:lnSpc>
              <a:spcBef>
                <a:spcPts val="0"/>
              </a:spcBef>
              <a:spcAft>
                <a:spcPts val="300"/>
              </a:spcAft>
              <a:buFont typeface="Wingdings" panose="05000000000000000000" pitchFamily="2" charset="2"/>
              <a:buChar char="q"/>
            </a:pPr>
            <a:r>
              <a:rPr lang="en-US" sz="2000" dirty="0" smtClean="0"/>
              <a:t>10 services and related “model standards” describe an </a:t>
            </a:r>
            <a:r>
              <a:rPr lang="en-US" sz="2000" b="1" i="1" dirty="0" smtClean="0"/>
              <a:t>optimal level </a:t>
            </a:r>
            <a:r>
              <a:rPr lang="en-US" sz="2000" dirty="0" smtClean="0"/>
              <a:t>of performance and capacity</a:t>
            </a:r>
          </a:p>
          <a:p>
            <a:pPr marL="233363" indent="-233363">
              <a:lnSpc>
                <a:spcPct val="120000"/>
              </a:lnSpc>
              <a:spcBef>
                <a:spcPts val="0"/>
              </a:spcBef>
              <a:spcAft>
                <a:spcPts val="300"/>
              </a:spcAft>
              <a:buFont typeface="Wingdings" panose="05000000000000000000" pitchFamily="2" charset="2"/>
              <a:buChar char="q"/>
            </a:pPr>
            <a:r>
              <a:rPr lang="en-US" sz="2000" dirty="0" smtClean="0"/>
              <a:t>Approximately 100 people participated in the assessment in June 2014</a:t>
            </a:r>
          </a:p>
          <a:p>
            <a:pPr marL="0" indent="0">
              <a:lnSpc>
                <a:spcPct val="120000"/>
              </a:lnSpc>
              <a:spcBef>
                <a:spcPts val="0"/>
              </a:spcBef>
              <a:spcAft>
                <a:spcPts val="300"/>
              </a:spcAft>
              <a:buNone/>
            </a:pPr>
            <a:endParaRPr lang="en-US" sz="1800" dirty="0"/>
          </a:p>
          <a:p>
            <a:pPr marL="0" indent="0">
              <a:lnSpc>
                <a:spcPct val="120000"/>
              </a:lnSpc>
              <a:spcBef>
                <a:spcPts val="0"/>
              </a:spcBef>
              <a:spcAft>
                <a:spcPts val="300"/>
              </a:spcAft>
              <a:buNone/>
            </a:pPr>
            <a:r>
              <a:rPr lang="en-US" sz="1800" i="1" dirty="0" smtClean="0"/>
              <a:t>See report for detailed description of scoring instrument, process, and results</a:t>
            </a:r>
            <a:endParaRPr lang="en-US" sz="1800" i="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735" t="-1" r="13377" b="2431"/>
          <a:stretch/>
        </p:blipFill>
        <p:spPr bwMode="auto">
          <a:xfrm>
            <a:off x="-228600" y="1981200"/>
            <a:ext cx="4961301"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31276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2800" b="1" dirty="0" smtClean="0">
                <a:latin typeface="+mn-lt"/>
              </a:rPr>
              <a:t>Local Public Health System Assessment (LPHSA) Results</a:t>
            </a:r>
            <a:endParaRPr lang="en-US" sz="2800" b="1" dirty="0">
              <a:latin typeface="+mn-lt"/>
            </a:endParaRPr>
          </a:p>
        </p:txBody>
      </p:sp>
      <p:sp>
        <p:nvSpPr>
          <p:cNvPr id="5" name="Content Placeholder 4"/>
          <p:cNvSpPr>
            <a:spLocks noGrp="1"/>
          </p:cNvSpPr>
          <p:nvPr>
            <p:ph sz="quarter" idx="1"/>
          </p:nvPr>
        </p:nvSpPr>
        <p:spPr>
          <a:xfrm>
            <a:off x="304800" y="1600200"/>
            <a:ext cx="8686800" cy="5181600"/>
          </a:xfrm>
        </p:spPr>
        <p:txBody>
          <a:bodyPr>
            <a:noAutofit/>
          </a:bodyPr>
          <a:lstStyle/>
          <a:p>
            <a:pPr>
              <a:spcBef>
                <a:spcPts val="0"/>
              </a:spcBef>
              <a:spcAft>
                <a:spcPts val="600"/>
              </a:spcAft>
              <a:defRPr/>
            </a:pPr>
            <a:r>
              <a:rPr lang="en-US" sz="2000" b="1" dirty="0" smtClean="0">
                <a:solidFill>
                  <a:schemeClr val="accent1">
                    <a:lumMod val="50000"/>
                  </a:schemeClr>
                </a:solidFill>
              </a:rPr>
              <a:t>Overall, the Riley County Public Health System scored very favorably</a:t>
            </a:r>
          </a:p>
          <a:p>
            <a:pPr lvl="0">
              <a:spcBef>
                <a:spcPts val="0"/>
              </a:spcBef>
              <a:spcAft>
                <a:spcPts val="600"/>
              </a:spcAft>
              <a:defRPr/>
            </a:pPr>
            <a:r>
              <a:rPr lang="en-US" sz="2000" b="1" dirty="0">
                <a:solidFill>
                  <a:schemeClr val="accent1">
                    <a:lumMod val="50000"/>
                  </a:schemeClr>
                </a:solidFill>
              </a:rPr>
              <a:t>No essential services performed in the “No Activity” (0%) or “Minimal Activity” (1-25%) range.</a:t>
            </a:r>
          </a:p>
          <a:p>
            <a:pPr lvl="0">
              <a:spcBef>
                <a:spcPts val="0"/>
              </a:spcBef>
              <a:spcAft>
                <a:spcPts val="600"/>
              </a:spcAft>
              <a:defRPr/>
            </a:pPr>
            <a:r>
              <a:rPr lang="en-US" sz="2000" dirty="0">
                <a:solidFill>
                  <a:schemeClr val="accent1">
                    <a:lumMod val="50000"/>
                  </a:schemeClr>
                </a:solidFill>
              </a:rPr>
              <a:t>Six essential services averaged in the “Moderate Activity” (26-50%) range:</a:t>
            </a:r>
          </a:p>
          <a:p>
            <a:pPr marL="514350" lvl="2" indent="-285750">
              <a:spcBef>
                <a:spcPts val="0"/>
              </a:spcBef>
              <a:spcAft>
                <a:spcPts val="600"/>
              </a:spcAft>
              <a:buFont typeface="Wingdings" panose="05000000000000000000" pitchFamily="2" charset="2"/>
              <a:buChar char="§"/>
              <a:defRPr/>
            </a:pPr>
            <a:r>
              <a:rPr lang="en-US" sz="1400" dirty="0">
                <a:solidFill>
                  <a:schemeClr val="accent1">
                    <a:lumMod val="50000"/>
                  </a:schemeClr>
                </a:solidFill>
              </a:rPr>
              <a:t>ES 9: Evaluate Services (35.0%)</a:t>
            </a:r>
          </a:p>
          <a:p>
            <a:pPr marL="514350" lvl="2" indent="-285750">
              <a:spcBef>
                <a:spcPts val="0"/>
              </a:spcBef>
              <a:spcAft>
                <a:spcPts val="600"/>
              </a:spcAft>
              <a:buFont typeface="Wingdings" panose="05000000000000000000" pitchFamily="2" charset="2"/>
              <a:buChar char="§"/>
              <a:defRPr/>
            </a:pPr>
            <a:r>
              <a:rPr lang="en-US" sz="1400" dirty="0">
                <a:solidFill>
                  <a:schemeClr val="accent1">
                    <a:lumMod val="50000"/>
                  </a:schemeClr>
                </a:solidFill>
              </a:rPr>
              <a:t>ES 8: Assure Workforce (36.9%)</a:t>
            </a:r>
          </a:p>
          <a:p>
            <a:pPr marL="514350" lvl="2" indent="-285750">
              <a:spcBef>
                <a:spcPts val="0"/>
              </a:spcBef>
              <a:spcAft>
                <a:spcPts val="600"/>
              </a:spcAft>
              <a:buFont typeface="Wingdings" panose="05000000000000000000" pitchFamily="2" charset="2"/>
              <a:buChar char="§"/>
              <a:defRPr/>
            </a:pPr>
            <a:r>
              <a:rPr lang="en-US" sz="1400" dirty="0">
                <a:solidFill>
                  <a:schemeClr val="accent1">
                    <a:lumMod val="50000"/>
                  </a:schemeClr>
                </a:solidFill>
              </a:rPr>
              <a:t>ES 10: Research/Innovations (38.2%)</a:t>
            </a:r>
          </a:p>
          <a:p>
            <a:pPr marL="514350" lvl="2" indent="-285750">
              <a:spcBef>
                <a:spcPts val="0"/>
              </a:spcBef>
              <a:spcAft>
                <a:spcPts val="600"/>
              </a:spcAft>
              <a:buFont typeface="Wingdings" panose="05000000000000000000" pitchFamily="2" charset="2"/>
              <a:buChar char="§"/>
              <a:defRPr/>
            </a:pPr>
            <a:r>
              <a:rPr lang="en-US" sz="1400" dirty="0">
                <a:solidFill>
                  <a:schemeClr val="accent1">
                    <a:lumMod val="50000"/>
                  </a:schemeClr>
                </a:solidFill>
              </a:rPr>
              <a:t>ES 3: Educate/Empower (38.9%)</a:t>
            </a:r>
          </a:p>
          <a:p>
            <a:pPr marL="514350" lvl="2" indent="-285750">
              <a:spcBef>
                <a:spcPts val="0"/>
              </a:spcBef>
              <a:spcAft>
                <a:spcPts val="600"/>
              </a:spcAft>
              <a:buFont typeface="Wingdings" panose="05000000000000000000" pitchFamily="2" charset="2"/>
              <a:buChar char="§"/>
              <a:defRPr/>
            </a:pPr>
            <a:r>
              <a:rPr lang="en-US" sz="1400" dirty="0">
                <a:solidFill>
                  <a:schemeClr val="accent1">
                    <a:lumMod val="50000"/>
                  </a:schemeClr>
                </a:solidFill>
              </a:rPr>
              <a:t>ES 5: Develop Policies/Plans (45.8%)</a:t>
            </a:r>
          </a:p>
          <a:p>
            <a:pPr marL="514350" lvl="2" indent="-285750">
              <a:spcBef>
                <a:spcPts val="0"/>
              </a:spcBef>
              <a:spcAft>
                <a:spcPts val="600"/>
              </a:spcAft>
              <a:buFont typeface="Wingdings" panose="05000000000000000000" pitchFamily="2" charset="2"/>
              <a:buChar char="§"/>
              <a:defRPr/>
            </a:pPr>
            <a:r>
              <a:rPr lang="en-US" sz="1400" dirty="0">
                <a:solidFill>
                  <a:schemeClr val="accent1">
                    <a:lumMod val="50000"/>
                  </a:schemeClr>
                </a:solidFill>
              </a:rPr>
              <a:t>ES 1: Monitor Health Status (47.2%)</a:t>
            </a:r>
          </a:p>
          <a:p>
            <a:pPr lvl="0">
              <a:spcBef>
                <a:spcPts val="0"/>
              </a:spcBef>
              <a:spcAft>
                <a:spcPts val="600"/>
              </a:spcAft>
              <a:defRPr/>
            </a:pPr>
            <a:r>
              <a:rPr lang="en-US" sz="2000" dirty="0">
                <a:solidFill>
                  <a:schemeClr val="accent1">
                    <a:lumMod val="50000"/>
                  </a:schemeClr>
                </a:solidFill>
              </a:rPr>
              <a:t>Three essential services performed in the “Significant Activity” (51-75%) range:</a:t>
            </a:r>
          </a:p>
          <a:p>
            <a:pPr marL="514350" lvl="2" indent="-285750">
              <a:spcBef>
                <a:spcPts val="0"/>
              </a:spcBef>
              <a:spcAft>
                <a:spcPts val="600"/>
              </a:spcAft>
              <a:buFont typeface="Wingdings" panose="05000000000000000000" pitchFamily="2" charset="2"/>
              <a:buChar char="§"/>
              <a:defRPr/>
            </a:pPr>
            <a:r>
              <a:rPr lang="en-US" sz="1400" dirty="0">
                <a:solidFill>
                  <a:schemeClr val="accent1">
                    <a:lumMod val="50000"/>
                  </a:schemeClr>
                </a:solidFill>
              </a:rPr>
              <a:t>ES 4: Mobilize Partnerships (54.2%)</a:t>
            </a:r>
          </a:p>
          <a:p>
            <a:pPr marL="514350" lvl="2" indent="-285750">
              <a:spcBef>
                <a:spcPts val="0"/>
              </a:spcBef>
              <a:spcAft>
                <a:spcPts val="600"/>
              </a:spcAft>
              <a:buFont typeface="Wingdings" panose="05000000000000000000" pitchFamily="2" charset="2"/>
              <a:buChar char="§"/>
              <a:defRPr/>
            </a:pPr>
            <a:r>
              <a:rPr lang="en-US" sz="1400" dirty="0">
                <a:solidFill>
                  <a:schemeClr val="accent1">
                    <a:lumMod val="50000"/>
                  </a:schemeClr>
                </a:solidFill>
              </a:rPr>
              <a:t>ES 7: Link to Health Services (59.4%)</a:t>
            </a:r>
          </a:p>
          <a:p>
            <a:pPr marL="514350" lvl="2" indent="-285750">
              <a:spcBef>
                <a:spcPts val="0"/>
              </a:spcBef>
              <a:spcAft>
                <a:spcPts val="600"/>
              </a:spcAft>
              <a:buFont typeface="Wingdings" panose="05000000000000000000" pitchFamily="2" charset="2"/>
              <a:buChar char="§"/>
              <a:defRPr/>
            </a:pPr>
            <a:r>
              <a:rPr lang="en-US" sz="1400" dirty="0">
                <a:solidFill>
                  <a:schemeClr val="accent1">
                    <a:lumMod val="50000"/>
                  </a:schemeClr>
                </a:solidFill>
              </a:rPr>
              <a:t>ES 6: Enforce Laws (66.7</a:t>
            </a:r>
            <a:r>
              <a:rPr lang="en-US" sz="1400" dirty="0" smtClean="0">
                <a:solidFill>
                  <a:schemeClr val="accent1">
                    <a:lumMod val="50000"/>
                  </a:schemeClr>
                </a:solidFill>
              </a:rPr>
              <a:t>%)</a:t>
            </a:r>
          </a:p>
          <a:p>
            <a:pPr lvl="0">
              <a:spcBef>
                <a:spcPts val="0"/>
              </a:spcBef>
              <a:spcAft>
                <a:spcPts val="600"/>
              </a:spcAft>
              <a:defRPr/>
            </a:pPr>
            <a:r>
              <a:rPr lang="en-US" sz="2000" dirty="0" smtClean="0">
                <a:solidFill>
                  <a:schemeClr val="accent1">
                    <a:lumMod val="50000"/>
                  </a:schemeClr>
                </a:solidFill>
              </a:rPr>
              <a:t>One </a:t>
            </a:r>
            <a:r>
              <a:rPr lang="en-US" sz="2000" dirty="0">
                <a:solidFill>
                  <a:schemeClr val="accent1">
                    <a:lumMod val="50000"/>
                  </a:schemeClr>
                </a:solidFill>
              </a:rPr>
              <a:t>essential services performed in the </a:t>
            </a:r>
            <a:r>
              <a:rPr lang="en-US" sz="2000" dirty="0" smtClean="0">
                <a:solidFill>
                  <a:schemeClr val="accent1">
                    <a:lumMod val="50000"/>
                  </a:schemeClr>
                </a:solidFill>
              </a:rPr>
              <a:t>“Optimal </a:t>
            </a:r>
            <a:r>
              <a:rPr lang="en-US" sz="2000" dirty="0">
                <a:solidFill>
                  <a:schemeClr val="accent1">
                    <a:lumMod val="50000"/>
                  </a:schemeClr>
                </a:solidFill>
              </a:rPr>
              <a:t>Activity” </a:t>
            </a:r>
            <a:r>
              <a:rPr lang="en-US" sz="2000" dirty="0" smtClean="0">
                <a:solidFill>
                  <a:schemeClr val="accent1">
                    <a:lumMod val="50000"/>
                  </a:schemeClr>
                </a:solidFill>
              </a:rPr>
              <a:t>(76-100%) </a:t>
            </a:r>
            <a:r>
              <a:rPr lang="en-US" sz="2000" dirty="0">
                <a:solidFill>
                  <a:schemeClr val="accent1">
                    <a:lumMod val="50000"/>
                  </a:schemeClr>
                </a:solidFill>
              </a:rPr>
              <a:t>range:</a:t>
            </a:r>
          </a:p>
          <a:p>
            <a:pPr marL="514350" lvl="2" indent="-285750">
              <a:spcBef>
                <a:spcPts val="0"/>
              </a:spcBef>
              <a:spcAft>
                <a:spcPts val="600"/>
              </a:spcAft>
              <a:buFont typeface="Wingdings" panose="05000000000000000000" pitchFamily="2" charset="2"/>
              <a:buChar char="§"/>
              <a:defRPr/>
            </a:pPr>
            <a:r>
              <a:rPr lang="en-US" sz="1400" dirty="0">
                <a:solidFill>
                  <a:schemeClr val="accent1">
                    <a:lumMod val="50000"/>
                  </a:schemeClr>
                </a:solidFill>
              </a:rPr>
              <a:t>ES </a:t>
            </a:r>
            <a:r>
              <a:rPr lang="en-US" sz="1400" dirty="0" smtClean="0">
                <a:solidFill>
                  <a:schemeClr val="accent1">
                    <a:lumMod val="50000"/>
                  </a:schemeClr>
                </a:solidFill>
              </a:rPr>
              <a:t>2: Diagnose and Investigate (95.8%)</a:t>
            </a:r>
            <a:endParaRPr lang="en-US" sz="1400" dirty="0">
              <a:solidFill>
                <a:schemeClr val="accent1">
                  <a:lumMod val="50000"/>
                </a:schemeClr>
              </a:solidFill>
            </a:endParaRPr>
          </a:p>
          <a:p>
            <a:pPr marL="228600" lvl="2" indent="0">
              <a:spcBef>
                <a:spcPts val="0"/>
              </a:spcBef>
              <a:spcAft>
                <a:spcPts val="600"/>
              </a:spcAft>
              <a:buNone/>
              <a:defRPr/>
            </a:pPr>
            <a:endParaRPr lang="en-US" sz="1100" dirty="0">
              <a:solidFill>
                <a:schemeClr val="accent1">
                  <a:lumMod val="50000"/>
                </a:schemeClr>
              </a:solidFill>
            </a:endParaRPr>
          </a:p>
          <a:p>
            <a:pPr>
              <a:spcBef>
                <a:spcPts val="0"/>
              </a:spcBef>
              <a:spcAft>
                <a:spcPts val="600"/>
              </a:spcAft>
              <a:defRPr/>
            </a:pPr>
            <a:endParaRPr lang="en-US" sz="2000" dirty="0" smtClean="0">
              <a:solidFill>
                <a:schemeClr val="accent1">
                  <a:lumMod val="50000"/>
                </a:schemeClr>
              </a:solidFill>
            </a:endParaRPr>
          </a:p>
          <a:p>
            <a:pPr>
              <a:spcBef>
                <a:spcPts val="0"/>
              </a:spcBef>
              <a:spcAft>
                <a:spcPts val="600"/>
              </a:spcAft>
              <a:defRPr/>
            </a:pPr>
            <a:endParaRPr lang="en-US" sz="2000" dirty="0"/>
          </a:p>
          <a:p>
            <a:pPr marL="228600" indent="-228600" eaLnBrk="1" fontAlgn="auto" hangingPunct="1">
              <a:spcBef>
                <a:spcPts val="0"/>
              </a:spcBef>
              <a:spcAft>
                <a:spcPts val="600"/>
              </a:spcAft>
              <a:buFontTx/>
              <a:buAutoNum type="arabicPeriod"/>
              <a:defRPr/>
            </a:pPr>
            <a:endParaRPr lang="en-US" sz="2000" b="0" dirty="0"/>
          </a:p>
          <a:p>
            <a:pPr eaLnBrk="1" fontAlgn="auto" hangingPunct="1">
              <a:spcBef>
                <a:spcPts val="0"/>
              </a:spcBef>
              <a:spcAft>
                <a:spcPts val="600"/>
              </a:spcAft>
              <a:defRPr/>
            </a:pPr>
            <a:endParaRPr lang="en-US" sz="200" dirty="0">
              <a:ea typeface="+mn-ea"/>
            </a:endParaRPr>
          </a:p>
        </p:txBody>
      </p:sp>
    </p:spTree>
    <p:extLst>
      <p:ext uri="{BB962C8B-B14F-4D97-AF65-F5344CB8AC3E}">
        <p14:creationId xmlns:p14="http://schemas.microsoft.com/office/powerpoint/2010/main" val="227791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pPr eaLnBrk="1" hangingPunct="1"/>
            <a:r>
              <a:rPr lang="en-US" sz="3600" b="1" dirty="0" smtClean="0">
                <a:latin typeface="+mn-lt"/>
              </a:rPr>
              <a:t>Overall LPHSA Observations</a:t>
            </a:r>
            <a:endParaRPr lang="en-US" sz="3600" b="1" dirty="0">
              <a:latin typeface="+mn-lt"/>
            </a:endParaRPr>
          </a:p>
        </p:txBody>
      </p:sp>
      <p:sp>
        <p:nvSpPr>
          <p:cNvPr id="5" name="Content Placeholder 4"/>
          <p:cNvSpPr>
            <a:spLocks noGrp="1"/>
          </p:cNvSpPr>
          <p:nvPr>
            <p:ph sz="quarter" idx="1"/>
          </p:nvPr>
        </p:nvSpPr>
        <p:spPr>
          <a:xfrm>
            <a:off x="152400" y="1600200"/>
            <a:ext cx="8763000" cy="5257800"/>
          </a:xfrm>
        </p:spPr>
        <p:txBody>
          <a:bodyPr>
            <a:normAutofit fontScale="77500" lnSpcReduction="20000"/>
          </a:bodyPr>
          <a:lstStyle/>
          <a:p>
            <a:pPr lvl="0">
              <a:lnSpc>
                <a:spcPct val="110000"/>
              </a:lnSpc>
              <a:spcBef>
                <a:spcPts val="0"/>
              </a:spcBef>
              <a:spcAft>
                <a:spcPts val="300"/>
              </a:spcAft>
            </a:pPr>
            <a:r>
              <a:rPr lang="en-US" sz="2800" dirty="0" smtClean="0"/>
              <a:t>Much </a:t>
            </a:r>
            <a:r>
              <a:rPr lang="en-US" sz="2800" dirty="0"/>
              <a:t>work is being done (lots of resources, lots of </a:t>
            </a:r>
            <a:r>
              <a:rPr lang="en-US" sz="2800" dirty="0" smtClean="0"/>
              <a:t>                        organizations</a:t>
            </a:r>
            <a:r>
              <a:rPr lang="en-US" sz="2800" dirty="0"/>
              <a:t>, doing a lot of good things)…but many (including community leaders, providers, organizations, and the public) don’t know about it</a:t>
            </a:r>
          </a:p>
          <a:p>
            <a:pPr lvl="0">
              <a:lnSpc>
                <a:spcPct val="110000"/>
              </a:lnSpc>
              <a:spcBef>
                <a:spcPts val="0"/>
              </a:spcBef>
              <a:spcAft>
                <a:spcPts val="300"/>
              </a:spcAft>
            </a:pPr>
            <a:r>
              <a:rPr lang="en-US" sz="2800" dirty="0" smtClean="0"/>
              <a:t>Some essential services are </a:t>
            </a:r>
            <a:r>
              <a:rPr lang="en-US" sz="2800" dirty="0"/>
              <a:t>lacking </a:t>
            </a:r>
            <a:r>
              <a:rPr lang="en-US" sz="2800" dirty="0" smtClean="0"/>
              <a:t>a central </a:t>
            </a:r>
            <a:r>
              <a:rPr lang="en-US" sz="2800" dirty="0"/>
              <a:t>authority or lead organization to take fully implement or utilize resources in an intentional, coordinated </a:t>
            </a:r>
            <a:r>
              <a:rPr lang="en-US" sz="2800" dirty="0" smtClean="0"/>
              <a:t>way</a:t>
            </a:r>
          </a:p>
          <a:p>
            <a:pPr lvl="0">
              <a:lnSpc>
                <a:spcPct val="110000"/>
              </a:lnSpc>
              <a:spcBef>
                <a:spcPts val="0"/>
              </a:spcBef>
              <a:spcAft>
                <a:spcPts val="300"/>
              </a:spcAft>
            </a:pPr>
            <a:r>
              <a:rPr lang="en-US" sz="2800" dirty="0" smtClean="0"/>
              <a:t>Need for increased </a:t>
            </a:r>
            <a:r>
              <a:rPr lang="en-US" sz="2800" dirty="0"/>
              <a:t>communication, coordination, </a:t>
            </a:r>
            <a:r>
              <a:rPr lang="en-US" sz="2800" dirty="0" smtClean="0"/>
              <a:t>and </a:t>
            </a:r>
            <a:r>
              <a:rPr lang="en-US" sz="2800" dirty="0"/>
              <a:t>linkages within the </a:t>
            </a:r>
            <a:r>
              <a:rPr lang="en-US" sz="2800" dirty="0" smtClean="0"/>
              <a:t>local public health system</a:t>
            </a:r>
            <a:endParaRPr lang="en-US" sz="2800" dirty="0"/>
          </a:p>
          <a:p>
            <a:pPr lvl="1">
              <a:lnSpc>
                <a:spcPct val="110000"/>
              </a:lnSpc>
              <a:spcBef>
                <a:spcPts val="0"/>
              </a:spcBef>
              <a:spcAft>
                <a:spcPts val="300"/>
              </a:spcAft>
            </a:pPr>
            <a:r>
              <a:rPr lang="en-US" sz="1900" dirty="0"/>
              <a:t>Know who offers services and resources</a:t>
            </a:r>
          </a:p>
          <a:p>
            <a:pPr lvl="1">
              <a:lnSpc>
                <a:spcPct val="110000"/>
              </a:lnSpc>
              <a:spcBef>
                <a:spcPts val="0"/>
              </a:spcBef>
              <a:spcAft>
                <a:spcPts val="300"/>
              </a:spcAft>
            </a:pPr>
            <a:r>
              <a:rPr lang="en-US" sz="1900" dirty="0"/>
              <a:t>Improve linkages of </a:t>
            </a:r>
            <a:r>
              <a:rPr lang="en-US" sz="1900" dirty="0" smtClean="0"/>
              <a:t>clients </a:t>
            </a:r>
            <a:r>
              <a:rPr lang="en-US" sz="1900" dirty="0"/>
              <a:t>to needed health </a:t>
            </a:r>
            <a:r>
              <a:rPr lang="en-US" sz="1900" dirty="0" smtClean="0"/>
              <a:t>and social services</a:t>
            </a:r>
            <a:endParaRPr lang="en-US" sz="1900" dirty="0"/>
          </a:p>
          <a:p>
            <a:pPr lvl="1">
              <a:lnSpc>
                <a:spcPct val="110000"/>
              </a:lnSpc>
              <a:spcBef>
                <a:spcPts val="0"/>
              </a:spcBef>
              <a:spcAft>
                <a:spcPts val="300"/>
              </a:spcAft>
            </a:pPr>
            <a:r>
              <a:rPr lang="en-US" sz="1900" dirty="0"/>
              <a:t>Bridge gaps/improve partnerships among organizations</a:t>
            </a:r>
          </a:p>
          <a:p>
            <a:pPr lvl="0">
              <a:lnSpc>
                <a:spcPct val="110000"/>
              </a:lnSpc>
              <a:spcBef>
                <a:spcPts val="0"/>
              </a:spcBef>
              <a:spcAft>
                <a:spcPts val="300"/>
              </a:spcAft>
            </a:pPr>
            <a:r>
              <a:rPr lang="en-US" sz="2800" dirty="0" smtClean="0"/>
              <a:t>Need to expand local public health system’s </a:t>
            </a:r>
            <a:r>
              <a:rPr lang="en-US" sz="2800" dirty="0"/>
              <a:t>ability to share and use data and informational resources</a:t>
            </a:r>
          </a:p>
          <a:p>
            <a:pPr lvl="1">
              <a:lnSpc>
                <a:spcPct val="110000"/>
              </a:lnSpc>
              <a:spcBef>
                <a:spcPts val="0"/>
              </a:spcBef>
              <a:spcAft>
                <a:spcPts val="300"/>
              </a:spcAft>
            </a:pPr>
            <a:r>
              <a:rPr lang="en-US" sz="1900" dirty="0"/>
              <a:t>Multiple “resource guides”</a:t>
            </a:r>
          </a:p>
          <a:p>
            <a:pPr lvl="1">
              <a:lnSpc>
                <a:spcPct val="110000"/>
              </a:lnSpc>
              <a:spcBef>
                <a:spcPts val="0"/>
              </a:spcBef>
              <a:spcAft>
                <a:spcPts val="300"/>
              </a:spcAft>
            </a:pPr>
            <a:r>
              <a:rPr lang="en-US" sz="1900" dirty="0"/>
              <a:t>A lot of data, but not all of it is </a:t>
            </a:r>
            <a:r>
              <a:rPr lang="en-US" sz="1900" dirty="0" smtClean="0"/>
              <a:t>regularly/fully </a:t>
            </a:r>
            <a:r>
              <a:rPr lang="en-US" sz="1900" dirty="0"/>
              <a:t>utilized by the LPHS and its constituents</a:t>
            </a:r>
          </a:p>
          <a:p>
            <a:pPr lvl="1">
              <a:lnSpc>
                <a:spcPct val="110000"/>
              </a:lnSpc>
              <a:spcBef>
                <a:spcPts val="0"/>
              </a:spcBef>
              <a:spcAft>
                <a:spcPts val="300"/>
              </a:spcAft>
            </a:pPr>
            <a:r>
              <a:rPr lang="en-US" sz="1900" dirty="0"/>
              <a:t>Data is not completely accessible and in one </a:t>
            </a:r>
            <a:r>
              <a:rPr lang="en-US" sz="1900" dirty="0" smtClean="0"/>
              <a:t>place</a:t>
            </a:r>
            <a:endParaRPr lang="en-US" sz="1900" dirty="0"/>
          </a:p>
        </p:txBody>
      </p:sp>
      <p:sp>
        <p:nvSpPr>
          <p:cNvPr id="2" name="Slide Number Placeholder 1"/>
          <p:cNvSpPr>
            <a:spLocks noGrp="1"/>
          </p:cNvSpPr>
          <p:nvPr>
            <p:ph type="sldNum" sz="quarter" idx="4294967295"/>
          </p:nvPr>
        </p:nvSpPr>
        <p:spPr>
          <a:xfrm>
            <a:off x="8637588" y="360363"/>
            <a:ext cx="506412" cy="365125"/>
          </a:xfrm>
          <a:prstGeom prst="rect">
            <a:avLst/>
          </a:prstGeom>
        </p:spPr>
        <p:txBody>
          <a:bodyPr/>
          <a:lstStyle/>
          <a:p>
            <a:fld id="{D57F1E4F-1CFF-5643-939E-02111984F565}" type="slidenum">
              <a:rPr lang="en-US" smtClean="0">
                <a:solidFill>
                  <a:prstClr val="white"/>
                </a:solidFill>
              </a:rPr>
              <a:pPr/>
              <a:t>62</a:t>
            </a:fld>
            <a:endParaRPr lang="en-US"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147" t="-1" r="13377" b="2430"/>
          <a:stretch/>
        </p:blipFill>
        <p:spPr bwMode="auto">
          <a:xfrm>
            <a:off x="7200186" y="76200"/>
            <a:ext cx="1943814" cy="182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01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3200" b="1" dirty="0" smtClean="0">
                <a:latin typeface="+mn-lt"/>
              </a:rPr>
              <a:t>Overall LPHSA Observations</a:t>
            </a:r>
            <a:endParaRPr lang="en-US" sz="3200" b="1" dirty="0">
              <a:latin typeface="+mn-lt"/>
            </a:endParaRPr>
          </a:p>
        </p:txBody>
      </p:sp>
      <p:sp>
        <p:nvSpPr>
          <p:cNvPr id="5" name="Content Placeholder 4"/>
          <p:cNvSpPr>
            <a:spLocks noGrp="1"/>
          </p:cNvSpPr>
          <p:nvPr>
            <p:ph sz="quarter" idx="1"/>
          </p:nvPr>
        </p:nvSpPr>
        <p:spPr>
          <a:xfrm>
            <a:off x="152400" y="1752600"/>
            <a:ext cx="8686800" cy="4495800"/>
          </a:xfrm>
        </p:spPr>
        <p:txBody>
          <a:bodyPr>
            <a:normAutofit/>
          </a:bodyPr>
          <a:lstStyle/>
          <a:p>
            <a:pPr marL="339725" indent="-339725">
              <a:spcBef>
                <a:spcPts val="0"/>
              </a:spcBef>
              <a:spcAft>
                <a:spcPts val="600"/>
              </a:spcAft>
            </a:pPr>
            <a:r>
              <a:rPr lang="en-US" sz="2400" dirty="0" smtClean="0"/>
              <a:t>Concerns related to mental health</a:t>
            </a:r>
          </a:p>
          <a:p>
            <a:pPr marL="339725" indent="-339725">
              <a:spcBef>
                <a:spcPts val="0"/>
              </a:spcBef>
              <a:spcAft>
                <a:spcPts val="600"/>
              </a:spcAft>
            </a:pPr>
            <a:r>
              <a:rPr lang="en-US" sz="2400" dirty="0" smtClean="0"/>
              <a:t>Contributing to awareness and coordination challenges: communities beyond Manhattan geographically spread out and somewhat disconnected, transient population and workforce, independently resourceful organizations</a:t>
            </a:r>
            <a:endParaRPr lang="en-US" sz="2400" dirty="0"/>
          </a:p>
          <a:p>
            <a:pPr marL="339725" lvl="0" indent="-339725">
              <a:spcBef>
                <a:spcPts val="0"/>
              </a:spcBef>
              <a:spcAft>
                <a:spcPts val="600"/>
              </a:spcAft>
            </a:pPr>
            <a:r>
              <a:rPr lang="en-US" sz="2400" dirty="0" smtClean="0"/>
              <a:t>General </a:t>
            </a:r>
            <a:r>
              <a:rPr lang="en-US" sz="2400" dirty="0"/>
              <a:t>lack of awareness of the 10 essential services and the public health system, as well as how a strong public health system benefits the </a:t>
            </a:r>
            <a:r>
              <a:rPr lang="en-US" sz="2400" dirty="0" smtClean="0"/>
              <a:t>community</a:t>
            </a:r>
          </a:p>
          <a:p>
            <a:pPr marL="339725" lvl="0" indent="-339725">
              <a:spcBef>
                <a:spcPts val="0"/>
              </a:spcBef>
              <a:spcAft>
                <a:spcPts val="600"/>
              </a:spcAft>
            </a:pPr>
            <a:r>
              <a:rPr lang="en-US" sz="2400" dirty="0" smtClean="0"/>
              <a:t>Need </a:t>
            </a:r>
            <a:r>
              <a:rPr lang="en-US" sz="2400" dirty="0"/>
              <a:t>more direct and broad-based involvement of local public health systems representatives in community meetings and decision-making processes </a:t>
            </a:r>
          </a:p>
          <a:p>
            <a:pPr>
              <a:spcBef>
                <a:spcPts val="0"/>
              </a:spcBef>
              <a:spcAft>
                <a:spcPts val="600"/>
              </a:spcAft>
              <a:defRPr/>
            </a:pPr>
            <a:endParaRPr lang="en-US" sz="2400" dirty="0"/>
          </a:p>
          <a:p>
            <a:pPr marL="228600" indent="-228600" eaLnBrk="1" fontAlgn="auto" hangingPunct="1">
              <a:spcBef>
                <a:spcPts val="0"/>
              </a:spcBef>
              <a:spcAft>
                <a:spcPts val="600"/>
              </a:spcAft>
              <a:buFontTx/>
              <a:buAutoNum type="arabicPeriod"/>
              <a:defRPr/>
            </a:pPr>
            <a:endParaRPr lang="en-US" sz="2400" b="0" dirty="0"/>
          </a:p>
          <a:p>
            <a:pPr eaLnBrk="1" fontAlgn="auto" hangingPunct="1">
              <a:spcBef>
                <a:spcPts val="0"/>
              </a:spcBef>
              <a:spcAft>
                <a:spcPts val="600"/>
              </a:spcAft>
              <a:defRPr/>
            </a:pPr>
            <a:endParaRPr lang="en-US" sz="700" dirty="0">
              <a:ea typeface="+mn-ea"/>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4147" t="-1" r="13377" b="2430"/>
          <a:stretch/>
        </p:blipFill>
        <p:spPr bwMode="auto">
          <a:xfrm>
            <a:off x="7200186" y="35943"/>
            <a:ext cx="1943814" cy="182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248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6449" y="2133600"/>
            <a:ext cx="6477000" cy="2971800"/>
          </a:xfrm>
        </p:spPr>
        <p:txBody>
          <a:bodyPr>
            <a:noAutofit/>
          </a:bodyPr>
          <a:lstStyle/>
          <a:p>
            <a:r>
              <a:rPr lang="en-US" sz="6000" cap="small" dirty="0" smtClean="0"/>
              <a:t/>
            </a:r>
            <a:br>
              <a:rPr lang="en-US" sz="6000" cap="small" dirty="0" smtClean="0"/>
            </a:br>
            <a:r>
              <a:rPr lang="en-US" sz="6000" cap="small" dirty="0" smtClean="0"/>
              <a:t>Facilitated</a:t>
            </a:r>
            <a:r>
              <a:rPr lang="en-US" sz="6000" cap="small" dirty="0"/>
              <a:t/>
            </a:r>
            <a:br>
              <a:rPr lang="en-US" sz="6000" cap="small" dirty="0"/>
            </a:br>
            <a:r>
              <a:rPr lang="en-US" sz="6000" cap="small" dirty="0" smtClean="0"/>
              <a:t>Small Group Discussion</a:t>
            </a:r>
            <a:endParaRPr lang="en-US" sz="6000" cap="small" dirty="0"/>
          </a:p>
        </p:txBody>
      </p:sp>
      <p:sp>
        <p:nvSpPr>
          <p:cNvPr id="4" name="Subtitle 3"/>
          <p:cNvSpPr>
            <a:spLocks noGrp="1"/>
          </p:cNvSpPr>
          <p:nvPr>
            <p:ph type="subTitle" idx="1"/>
          </p:nvPr>
        </p:nvSpPr>
        <p:spPr/>
        <p:txBody>
          <a:bodyPr>
            <a:normAutofit fontScale="92500"/>
          </a:bodyPr>
          <a:lstStyle/>
          <a:p>
            <a:r>
              <a:rPr lang="en-US" i="1" dirty="0" smtClean="0"/>
              <a:t>Each group submits top three health needs for voting</a:t>
            </a:r>
            <a:endParaRPr lang="en-US" i="1" dirty="0"/>
          </a:p>
        </p:txBody>
      </p:sp>
    </p:spTree>
    <p:extLst>
      <p:ext uri="{BB962C8B-B14F-4D97-AF65-F5344CB8AC3E}">
        <p14:creationId xmlns:p14="http://schemas.microsoft.com/office/powerpoint/2010/main" val="802135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971800"/>
            <a:ext cx="6477000" cy="2971800"/>
          </a:xfrm>
        </p:spPr>
        <p:txBody>
          <a:bodyPr>
            <a:noAutofit/>
          </a:bodyPr>
          <a:lstStyle/>
          <a:p>
            <a:r>
              <a:rPr lang="en-US" sz="6000" cap="small" dirty="0" smtClean="0"/>
              <a:t/>
            </a:r>
            <a:br>
              <a:rPr lang="en-US" sz="6000" cap="small" dirty="0" smtClean="0"/>
            </a:br>
            <a:r>
              <a:rPr lang="en-US" sz="6000" cap="small" dirty="0" smtClean="0"/>
              <a:t>Large Group Voting – </a:t>
            </a:r>
            <a:br>
              <a:rPr lang="en-US" sz="6000" cap="small" dirty="0" smtClean="0"/>
            </a:br>
            <a:r>
              <a:rPr lang="en-US" sz="5400" i="1" cap="small" dirty="0" smtClean="0"/>
              <a:t>Distribute your 6 dots (votes) in any way you choose </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120003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566382"/>
          </a:xfrm>
        </p:spPr>
        <p:txBody>
          <a:bodyPr>
            <a:noAutofit/>
          </a:bodyPr>
          <a:lstStyle/>
          <a:p>
            <a:r>
              <a:rPr lang="en-US" sz="3200" dirty="0" smtClean="0"/>
              <a:t>Upcoming Community Meetings for Public Input</a:t>
            </a:r>
            <a:endParaRPr lang="en-US" sz="3200" dirty="0"/>
          </a:p>
        </p:txBody>
      </p:sp>
      <p:sp>
        <p:nvSpPr>
          <p:cNvPr id="3" name="Content Placeholder 2"/>
          <p:cNvSpPr>
            <a:spLocks noGrp="1"/>
          </p:cNvSpPr>
          <p:nvPr>
            <p:ph sz="quarter" idx="1"/>
          </p:nvPr>
        </p:nvSpPr>
        <p:spPr>
          <a:xfrm>
            <a:off x="685800" y="794982"/>
            <a:ext cx="7650386" cy="533400"/>
          </a:xfrm>
        </p:spPr>
        <p:txBody>
          <a:bodyPr>
            <a:normAutofit/>
          </a:bodyPr>
          <a:lstStyle/>
          <a:p>
            <a:pPr marL="0" indent="0">
              <a:buNone/>
            </a:pPr>
            <a:r>
              <a:rPr lang="en-US" sz="2000" dirty="0" smtClean="0"/>
              <a:t>Please help publicize and consider attending!</a:t>
            </a:r>
          </a:p>
          <a:p>
            <a:endParaRPr lang="en-US" sz="2800" dirty="0"/>
          </a:p>
        </p:txBody>
      </p:sp>
      <p:sp>
        <p:nvSpPr>
          <p:cNvPr id="4" name="Content Placeholder 2"/>
          <p:cNvSpPr txBox="1">
            <a:spLocks/>
          </p:cNvSpPr>
          <p:nvPr/>
        </p:nvSpPr>
        <p:spPr>
          <a:xfrm>
            <a:off x="580440" y="1710174"/>
            <a:ext cx="2886267"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Sunday, February 8</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2-3:30pm</a:t>
            </a:r>
          </a:p>
          <a:p>
            <a:endParaRPr lang="en-US" sz="2200" dirty="0"/>
          </a:p>
        </p:txBody>
      </p:sp>
      <p:sp>
        <p:nvSpPr>
          <p:cNvPr id="5" name="Content Placeholder 2"/>
          <p:cNvSpPr txBox="1">
            <a:spLocks/>
          </p:cNvSpPr>
          <p:nvPr/>
        </p:nvSpPr>
        <p:spPr>
          <a:xfrm>
            <a:off x="580440" y="3000861"/>
            <a:ext cx="3191067" cy="1126902"/>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Thursday, February 12</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1-2:30pm</a:t>
            </a:r>
          </a:p>
          <a:p>
            <a:endParaRPr lang="en-US" sz="2200" dirty="0"/>
          </a:p>
        </p:txBody>
      </p:sp>
      <p:sp>
        <p:nvSpPr>
          <p:cNvPr id="6" name="Content Placeholder 2"/>
          <p:cNvSpPr txBox="1">
            <a:spLocks/>
          </p:cNvSpPr>
          <p:nvPr/>
        </p:nvSpPr>
        <p:spPr>
          <a:xfrm>
            <a:off x="580440" y="4117945"/>
            <a:ext cx="4181667" cy="1290687"/>
          </a:xfrm>
          <a:prstGeom prst="rect">
            <a:avLst/>
          </a:prstGeom>
        </p:spPr>
        <p:txBody>
          <a:bodyPr vert="horz">
            <a:no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Wednesday, February 18</a:t>
            </a:r>
          </a:p>
          <a:p>
            <a:pPr marL="0" indent="0">
              <a:spcBef>
                <a:spcPts val="0"/>
              </a:spcBef>
              <a:buNone/>
            </a:pPr>
            <a:r>
              <a:rPr lang="en-US" sz="2200" i="1" dirty="0" smtClean="0">
                <a:solidFill>
                  <a:srgbClr val="6CA644"/>
                </a:solidFill>
              </a:rPr>
              <a:t>Riley</a:t>
            </a:r>
          </a:p>
          <a:p>
            <a:pPr marL="0" indent="0">
              <a:spcBef>
                <a:spcPts val="0"/>
              </a:spcBef>
              <a:buNone/>
            </a:pPr>
            <a:r>
              <a:rPr lang="en-US" sz="2200" dirty="0" smtClean="0"/>
              <a:t>6:30-8:00pm</a:t>
            </a:r>
          </a:p>
          <a:p>
            <a:pPr>
              <a:spcBef>
                <a:spcPts val="0"/>
              </a:spcBef>
            </a:pPr>
            <a:endParaRPr lang="en-US" sz="2400" dirty="0"/>
          </a:p>
        </p:txBody>
      </p:sp>
      <p:sp>
        <p:nvSpPr>
          <p:cNvPr id="7" name="Content Placeholder 2"/>
          <p:cNvSpPr txBox="1">
            <a:spLocks/>
          </p:cNvSpPr>
          <p:nvPr/>
        </p:nvSpPr>
        <p:spPr>
          <a:xfrm>
            <a:off x="580440" y="5491113"/>
            <a:ext cx="3191067"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Tuesday, February 24</a:t>
            </a:r>
          </a:p>
          <a:p>
            <a:pPr marL="0" indent="0">
              <a:spcBef>
                <a:spcPts val="0"/>
              </a:spcBef>
              <a:buNone/>
            </a:pPr>
            <a:r>
              <a:rPr lang="en-US" sz="2200" i="1" dirty="0" smtClean="0">
                <a:solidFill>
                  <a:srgbClr val="6CA644"/>
                </a:solidFill>
              </a:rPr>
              <a:t>Ogden</a:t>
            </a:r>
          </a:p>
          <a:p>
            <a:pPr marL="0" indent="0">
              <a:spcBef>
                <a:spcPts val="0"/>
              </a:spcBef>
              <a:buNone/>
            </a:pPr>
            <a:r>
              <a:rPr lang="en-US" sz="2200" dirty="0" smtClean="0"/>
              <a:t>6-7:30pm</a:t>
            </a:r>
          </a:p>
          <a:p>
            <a:endParaRPr lang="en-US" sz="2200" dirty="0"/>
          </a:p>
        </p:txBody>
      </p:sp>
      <p:sp>
        <p:nvSpPr>
          <p:cNvPr id="8" name="Content Placeholder 2"/>
          <p:cNvSpPr txBox="1">
            <a:spLocks/>
          </p:cNvSpPr>
          <p:nvPr/>
        </p:nvSpPr>
        <p:spPr>
          <a:xfrm>
            <a:off x="5181600" y="1710173"/>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Wednesday, February 25</a:t>
            </a:r>
          </a:p>
          <a:p>
            <a:pPr marL="0" indent="0">
              <a:spcBef>
                <a:spcPts val="0"/>
              </a:spcBef>
              <a:buNone/>
            </a:pPr>
            <a:r>
              <a:rPr lang="en-US" sz="2200" i="1" dirty="0" smtClean="0">
                <a:solidFill>
                  <a:srgbClr val="6CA644"/>
                </a:solidFill>
              </a:rPr>
              <a:t>Keats</a:t>
            </a:r>
          </a:p>
          <a:p>
            <a:pPr marL="0" indent="0">
              <a:spcBef>
                <a:spcPts val="0"/>
              </a:spcBef>
              <a:buNone/>
            </a:pPr>
            <a:r>
              <a:rPr lang="en-US" sz="2200" dirty="0" smtClean="0"/>
              <a:t>7:30-8:30pm</a:t>
            </a:r>
          </a:p>
          <a:p>
            <a:endParaRPr lang="en-US" sz="2200" dirty="0"/>
          </a:p>
        </p:txBody>
      </p:sp>
      <p:sp>
        <p:nvSpPr>
          <p:cNvPr id="9" name="Content Placeholder 2"/>
          <p:cNvSpPr txBox="1">
            <a:spLocks/>
          </p:cNvSpPr>
          <p:nvPr/>
        </p:nvSpPr>
        <p:spPr>
          <a:xfrm>
            <a:off x="5194955" y="2918969"/>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Sunday, March 1</a:t>
            </a:r>
          </a:p>
          <a:p>
            <a:pPr marL="0" indent="0">
              <a:spcBef>
                <a:spcPts val="0"/>
              </a:spcBef>
              <a:buNone/>
            </a:pPr>
            <a:r>
              <a:rPr lang="en-US" sz="2200" i="1" dirty="0" smtClean="0">
                <a:solidFill>
                  <a:srgbClr val="6CA644"/>
                </a:solidFill>
              </a:rPr>
              <a:t>Leonardville</a:t>
            </a:r>
          </a:p>
          <a:p>
            <a:pPr marL="0" indent="0">
              <a:spcBef>
                <a:spcPts val="0"/>
              </a:spcBef>
              <a:buNone/>
            </a:pPr>
            <a:r>
              <a:rPr lang="en-US" sz="2200" dirty="0" smtClean="0"/>
              <a:t>2:00-3:30pm</a:t>
            </a:r>
          </a:p>
          <a:p>
            <a:endParaRPr lang="en-US" sz="2200" dirty="0"/>
          </a:p>
        </p:txBody>
      </p:sp>
      <p:sp>
        <p:nvSpPr>
          <p:cNvPr id="10" name="Content Placeholder 2"/>
          <p:cNvSpPr txBox="1">
            <a:spLocks/>
          </p:cNvSpPr>
          <p:nvPr/>
        </p:nvSpPr>
        <p:spPr>
          <a:xfrm>
            <a:off x="5194955" y="4127763"/>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Monday, March 2</a:t>
            </a:r>
          </a:p>
          <a:p>
            <a:pPr marL="0" indent="0">
              <a:spcBef>
                <a:spcPts val="0"/>
              </a:spcBef>
              <a:buNone/>
            </a:pPr>
            <a:r>
              <a:rPr lang="en-US" sz="2200" i="1" dirty="0" smtClean="0">
                <a:solidFill>
                  <a:srgbClr val="6CA644"/>
                </a:solidFill>
              </a:rPr>
              <a:t>Randolph</a:t>
            </a:r>
          </a:p>
          <a:p>
            <a:pPr marL="0" indent="0">
              <a:spcBef>
                <a:spcPts val="0"/>
              </a:spcBef>
              <a:buNone/>
            </a:pPr>
            <a:r>
              <a:rPr lang="en-US" sz="2200" dirty="0" smtClean="0"/>
              <a:t>12:00-1:00pm</a:t>
            </a:r>
          </a:p>
          <a:p>
            <a:endParaRPr lang="en-US" sz="2200" dirty="0"/>
          </a:p>
        </p:txBody>
      </p:sp>
      <p:sp>
        <p:nvSpPr>
          <p:cNvPr id="11" name="Content Placeholder 2"/>
          <p:cNvSpPr txBox="1">
            <a:spLocks/>
          </p:cNvSpPr>
          <p:nvPr/>
        </p:nvSpPr>
        <p:spPr>
          <a:xfrm>
            <a:off x="5181600" y="5491112"/>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Wednesday, March 4</a:t>
            </a:r>
          </a:p>
          <a:p>
            <a:pPr marL="0" indent="0">
              <a:spcBef>
                <a:spcPts val="0"/>
              </a:spcBef>
              <a:buNone/>
            </a:pPr>
            <a:r>
              <a:rPr lang="en-US" sz="2200" i="1" dirty="0" smtClean="0">
                <a:solidFill>
                  <a:srgbClr val="6CA644"/>
                </a:solidFill>
              </a:rPr>
              <a:t>Randolph</a:t>
            </a:r>
          </a:p>
          <a:p>
            <a:pPr marL="0" indent="0">
              <a:spcBef>
                <a:spcPts val="0"/>
              </a:spcBef>
              <a:buNone/>
            </a:pPr>
            <a:r>
              <a:rPr lang="en-US" sz="2200" dirty="0" smtClean="0"/>
              <a:t>7:00-8:00pm</a:t>
            </a:r>
          </a:p>
          <a:p>
            <a:endParaRPr lang="en-US" sz="2200" dirty="0"/>
          </a:p>
        </p:txBody>
      </p:sp>
    </p:spTree>
    <p:extLst>
      <p:ext uri="{BB962C8B-B14F-4D97-AF65-F5344CB8AC3E}">
        <p14:creationId xmlns:p14="http://schemas.microsoft.com/office/powerpoint/2010/main" val="39491000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Content Placeholder 2"/>
          <p:cNvSpPr txBox="1">
            <a:spLocks/>
          </p:cNvSpPr>
          <p:nvPr/>
        </p:nvSpPr>
        <p:spPr>
          <a:xfrm>
            <a:off x="583493" y="1752600"/>
            <a:ext cx="8153400" cy="5029200"/>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dirty="0" smtClean="0"/>
              <a:t>Riley County Community Health Improvement Planning process and meetings:</a:t>
            </a:r>
          </a:p>
          <a:p>
            <a:pPr marL="0" indent="0" algn="ctr">
              <a:spcBef>
                <a:spcPts val="0"/>
              </a:spcBef>
              <a:spcAft>
                <a:spcPts val="1200"/>
              </a:spcAft>
              <a:buFont typeface="Wingdings"/>
              <a:buNone/>
            </a:pPr>
            <a:r>
              <a:rPr lang="en-US" sz="3200" u="sng" dirty="0" smtClean="0">
                <a:solidFill>
                  <a:srgbClr val="6CA644"/>
                </a:solidFill>
              </a:rPr>
              <a:t>datacounts.net/</a:t>
            </a:r>
            <a:r>
              <a:rPr lang="en-US" sz="3200" u="sng" dirty="0" err="1" smtClean="0">
                <a:solidFill>
                  <a:srgbClr val="6CA644"/>
                </a:solidFill>
              </a:rPr>
              <a:t>rcchip</a:t>
            </a:r>
            <a:r>
              <a:rPr lang="en-US" sz="3200" u="sng" dirty="0" smtClean="0">
                <a:solidFill>
                  <a:srgbClr val="6CA644"/>
                </a:solidFill>
              </a:rPr>
              <a:t>/ </a:t>
            </a:r>
          </a:p>
          <a:p>
            <a:r>
              <a:rPr lang="en-US" dirty="0" smtClean="0"/>
              <a:t>Riley County Comprehensive Community Needs Assessment Results: </a:t>
            </a:r>
          </a:p>
          <a:p>
            <a:pPr marL="0" indent="0" algn="ctr">
              <a:spcBef>
                <a:spcPts val="0"/>
              </a:spcBef>
              <a:spcAft>
                <a:spcPts val="1200"/>
              </a:spcAft>
              <a:buFont typeface="Wingdings"/>
              <a:buNone/>
            </a:pPr>
            <a:r>
              <a:rPr lang="en-US" sz="3200" dirty="0" smtClean="0">
                <a:solidFill>
                  <a:srgbClr val="6CA644"/>
                </a:solidFill>
                <a:hlinkClick r:id="rId2"/>
              </a:rPr>
              <a:t>www.rileycountycommunityneedsassessment.org</a:t>
            </a:r>
            <a:endParaRPr lang="en-US" sz="3200" dirty="0" smtClean="0">
              <a:solidFill>
                <a:srgbClr val="6CA644"/>
              </a:solidFill>
            </a:endParaRPr>
          </a:p>
          <a:p>
            <a:r>
              <a:rPr lang="en-US" dirty="0" smtClean="0"/>
              <a:t>Riley County Local Public Health System Assessment Results: </a:t>
            </a:r>
          </a:p>
          <a:p>
            <a:pPr marL="0" indent="0" algn="ctr">
              <a:spcBef>
                <a:spcPts val="0"/>
              </a:spcBef>
              <a:spcAft>
                <a:spcPts val="600"/>
              </a:spcAft>
              <a:buFont typeface="Wingdings"/>
              <a:buNone/>
            </a:pPr>
            <a:r>
              <a:rPr lang="en-US" sz="3200" u="sng" dirty="0" smtClean="0">
                <a:solidFill>
                  <a:srgbClr val="6CA644"/>
                </a:solidFill>
              </a:rPr>
              <a:t>datacounts.net/</a:t>
            </a:r>
            <a:r>
              <a:rPr lang="en-US" sz="3200" u="sng" dirty="0" err="1" smtClean="0">
                <a:solidFill>
                  <a:srgbClr val="6CA644"/>
                </a:solidFill>
              </a:rPr>
              <a:t>lphsa</a:t>
            </a:r>
            <a:r>
              <a:rPr lang="en-US" sz="3200" u="sng" dirty="0" smtClean="0">
                <a:solidFill>
                  <a:srgbClr val="6CA644"/>
                </a:solidFill>
              </a:rPr>
              <a:t>/ </a:t>
            </a:r>
          </a:p>
          <a:p>
            <a:pPr marL="0" indent="0" algn="ctr">
              <a:buFont typeface="Wingdings"/>
              <a:buNone/>
            </a:pPr>
            <a:endParaRPr lang="en-US" dirty="0">
              <a:solidFill>
                <a:srgbClr val="6CA644"/>
              </a:solidFill>
            </a:endParaRPr>
          </a:p>
        </p:txBody>
      </p:sp>
    </p:spTree>
    <p:extLst>
      <p:ext uri="{BB962C8B-B14F-4D97-AF65-F5344CB8AC3E}">
        <p14:creationId xmlns:p14="http://schemas.microsoft.com/office/powerpoint/2010/main" val="16233899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6449" y="2133600"/>
            <a:ext cx="6477000" cy="2971800"/>
          </a:xfrm>
        </p:spPr>
        <p:txBody>
          <a:bodyPr>
            <a:noAutofit/>
          </a:bodyPr>
          <a:lstStyle/>
          <a:p>
            <a:r>
              <a:rPr lang="en-US" sz="6000" cap="small" dirty="0" smtClean="0"/>
              <a:t/>
            </a:r>
            <a:br>
              <a:rPr lang="en-US" sz="6000" cap="small" dirty="0" smtClean="0"/>
            </a:br>
            <a:r>
              <a:rPr lang="en-US" sz="6000" cap="small" dirty="0" smtClean="0"/>
              <a:t>Thank you!</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2660816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noAutofit/>
          </a:bodyPr>
          <a:lstStyle/>
          <a:p>
            <a:r>
              <a:rPr lang="en-US" sz="3200" dirty="0">
                <a:ea typeface="ＭＳ Ｐゴシック" panose="020B0600070205080204" pitchFamily="34" charset="-128"/>
              </a:rPr>
              <a:t>Comprehensive Community Needs Assessment</a:t>
            </a:r>
            <a:br>
              <a:rPr lang="en-US" sz="3200" dirty="0">
                <a:ea typeface="ＭＳ Ｐゴシック" panose="020B0600070205080204" pitchFamily="34" charset="-128"/>
              </a:rPr>
            </a:br>
            <a:r>
              <a:rPr lang="en-US" sz="3600" b="1" dirty="0" smtClean="0">
                <a:ea typeface="ＭＳ Ｐゴシック" panose="020B0600070205080204" pitchFamily="34" charset="-128"/>
              </a:rPr>
              <a:t>Purpose</a:t>
            </a:r>
            <a:endParaRPr lang="en-US" sz="3200" b="0" dirty="0" smtClean="0">
              <a:ea typeface="ＭＳ Ｐゴシック" panose="020B0600070205080204" pitchFamily="34" charset="-128"/>
            </a:endParaRPr>
          </a:p>
        </p:txBody>
      </p:sp>
      <p:sp>
        <p:nvSpPr>
          <p:cNvPr id="11266" name="Content Placeholder 4"/>
          <p:cNvSpPr>
            <a:spLocks noGrp="1"/>
          </p:cNvSpPr>
          <p:nvPr>
            <p:ph sz="half" idx="1"/>
          </p:nvPr>
        </p:nvSpPr>
        <p:spPr>
          <a:xfrm>
            <a:off x="457200" y="2438400"/>
            <a:ext cx="4038600" cy="3244850"/>
          </a:xfrm>
        </p:spPr>
        <p:txBody>
          <a:bodyPr>
            <a:noAutofit/>
          </a:bodyPr>
          <a:lstStyle/>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General Quality of Life</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Physical Health (including physical activity, nutrition and tobacco use)</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Mental Health</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Social Issues</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Children and Youth</a:t>
            </a:r>
          </a:p>
        </p:txBody>
      </p:sp>
      <p:sp>
        <p:nvSpPr>
          <p:cNvPr id="17412" name="Content Placeholder 5"/>
          <p:cNvSpPr>
            <a:spLocks noGrp="1"/>
          </p:cNvSpPr>
          <p:nvPr>
            <p:ph sz="half" idx="2"/>
          </p:nvPr>
        </p:nvSpPr>
        <p:spPr>
          <a:xfrm>
            <a:off x="4648200" y="2438400"/>
            <a:ext cx="4038600" cy="3035300"/>
          </a:xfrm>
        </p:spPr>
        <p:txBody>
          <a:bodyPr>
            <a:noAutofit/>
          </a:bodyPr>
          <a:lstStyle/>
          <a:p>
            <a:pPr marL="457200" indent="-457200" eaLnBrk="1" hangingPunct="1">
              <a:buFont typeface="+mj-lt"/>
              <a:buAutoNum type="arabicPeriod" startAt="6"/>
              <a:defRPr/>
            </a:pPr>
            <a:r>
              <a:rPr lang="en-US" sz="2400" dirty="0">
                <a:solidFill>
                  <a:prstClr val="black"/>
                </a:solidFill>
                <a:latin typeface="+mj-lt"/>
                <a:ea typeface="+mn-ea"/>
                <a:cs typeface="Arial"/>
              </a:rPr>
              <a:t>Education</a:t>
            </a:r>
          </a:p>
          <a:p>
            <a:pPr marL="457200" indent="-457200" eaLnBrk="1" hangingPunct="1">
              <a:buFont typeface="+mj-lt"/>
              <a:buAutoNum type="arabicPeriod" startAt="6"/>
              <a:defRPr/>
            </a:pPr>
            <a:r>
              <a:rPr lang="en-US" sz="2400" dirty="0">
                <a:solidFill>
                  <a:prstClr val="black"/>
                </a:solidFill>
                <a:latin typeface="+mj-lt"/>
                <a:ea typeface="+mn-ea"/>
                <a:cs typeface="Arial"/>
              </a:rPr>
              <a:t>Aging</a:t>
            </a:r>
          </a:p>
          <a:p>
            <a:pPr marL="457200" indent="-457200" eaLnBrk="1" hangingPunct="1">
              <a:buFont typeface="+mj-lt"/>
              <a:buAutoNum type="arabicPeriod" startAt="6"/>
              <a:defRPr/>
            </a:pPr>
            <a:r>
              <a:rPr lang="en-US" sz="2400" dirty="0" smtClean="0">
                <a:solidFill>
                  <a:prstClr val="black"/>
                </a:solidFill>
                <a:latin typeface="+mj-lt"/>
                <a:ea typeface="+mn-ea"/>
                <a:cs typeface="Arial"/>
              </a:rPr>
              <a:t>Housing</a:t>
            </a:r>
          </a:p>
          <a:p>
            <a:pPr marL="457200" indent="-457200" eaLnBrk="1" hangingPunct="1">
              <a:buFont typeface="+mj-lt"/>
              <a:buAutoNum type="arabicPeriod" startAt="6"/>
              <a:defRPr/>
            </a:pPr>
            <a:r>
              <a:rPr lang="en-US" sz="2400" dirty="0" smtClean="0">
                <a:solidFill>
                  <a:prstClr val="black"/>
                </a:solidFill>
                <a:latin typeface="+mj-lt"/>
                <a:ea typeface="+mn-ea"/>
                <a:cs typeface="Arial"/>
              </a:rPr>
              <a:t>Transportation</a:t>
            </a:r>
          </a:p>
          <a:p>
            <a:pPr marL="457200" indent="-457200" eaLnBrk="1" hangingPunct="1">
              <a:buFont typeface="+mj-lt"/>
              <a:buAutoNum type="arabicPeriod" startAt="6"/>
              <a:defRPr/>
            </a:pPr>
            <a:r>
              <a:rPr lang="en-US" sz="2400" dirty="0" smtClean="0">
                <a:solidFill>
                  <a:prstClr val="black"/>
                </a:solidFill>
                <a:latin typeface="+mj-lt"/>
                <a:ea typeface="+mn-ea"/>
                <a:cs typeface="Arial"/>
              </a:rPr>
              <a:t>Infrastructure</a:t>
            </a:r>
          </a:p>
          <a:p>
            <a:pPr marL="457200" indent="-457200" eaLnBrk="1" hangingPunct="1">
              <a:buFont typeface="+mj-lt"/>
              <a:buAutoNum type="arabicPeriod" startAt="6"/>
              <a:defRPr/>
            </a:pPr>
            <a:r>
              <a:rPr lang="en-US" sz="2400" dirty="0" smtClean="0">
                <a:solidFill>
                  <a:prstClr val="black"/>
                </a:solidFill>
                <a:latin typeface="+mj-lt"/>
                <a:ea typeface="+mn-ea"/>
                <a:cs typeface="Arial"/>
              </a:rPr>
              <a:t>Economics and Personal Finance</a:t>
            </a:r>
            <a:endParaRPr lang="en-US" sz="2400" dirty="0">
              <a:solidFill>
                <a:prstClr val="black"/>
              </a:solidFill>
              <a:latin typeface="+mj-lt"/>
              <a:ea typeface="+mn-ea"/>
              <a:cs typeface="Arial"/>
            </a:endParaRPr>
          </a:p>
          <a:p>
            <a:pPr marL="0" indent="0" eaLnBrk="1" hangingPunct="1">
              <a:buFont typeface="Arial" charset="0"/>
              <a:buNone/>
              <a:defRPr/>
            </a:pPr>
            <a:endParaRPr lang="en-US" sz="3600" dirty="0" smtClean="0">
              <a:latin typeface="+mj-lt"/>
              <a:ea typeface="+mn-ea"/>
              <a:cs typeface="Arial" charset="0"/>
            </a:endParaRPr>
          </a:p>
        </p:txBody>
      </p:sp>
      <p:sp>
        <p:nvSpPr>
          <p:cNvPr id="2" name="Rectangle 1"/>
          <p:cNvSpPr/>
          <p:nvPr/>
        </p:nvSpPr>
        <p:spPr>
          <a:xfrm>
            <a:off x="7315200" y="6248400"/>
            <a:ext cx="1676400" cy="5064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11269" name="Picture 4"/>
          <p:cNvPicPr>
            <a:picLocks noChangeAspect="1"/>
          </p:cNvPicPr>
          <p:nvPr/>
        </p:nvPicPr>
        <p:blipFill>
          <a:blip r:embed="rId2">
            <a:extLst>
              <a:ext uri="{28A0092B-C50C-407E-A947-70E740481C1C}">
                <a14:useLocalDpi xmlns:a14="http://schemas.microsoft.com/office/drawing/2010/main" val="0"/>
              </a:ext>
            </a:extLst>
          </a:blip>
          <a:srcRect l="6024" t="16766" r="7098" b="17412"/>
          <a:stretch>
            <a:fillRect/>
          </a:stretch>
        </p:blipFill>
        <p:spPr bwMode="auto">
          <a:xfrm>
            <a:off x="5791200" y="5683250"/>
            <a:ext cx="3048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3"/>
          <p:cNvSpPr txBox="1">
            <a:spLocks noChangeArrowheads="1"/>
          </p:cNvSpPr>
          <p:nvPr/>
        </p:nvSpPr>
        <p:spPr bwMode="auto">
          <a:xfrm>
            <a:off x="457200" y="1531203"/>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dirty="0">
                <a:latin typeface="+mj-lt"/>
                <a:cs typeface="Arial" panose="020B0604020202020204" pitchFamily="34" charset="0"/>
              </a:rPr>
              <a:t>Gather data and community input regarding 11 areas of interest related to quality of life in Riley County.</a:t>
            </a:r>
          </a:p>
        </p:txBody>
      </p:sp>
    </p:spTree>
    <p:extLst>
      <p:ext uri="{BB962C8B-B14F-4D97-AF65-F5344CB8AC3E}">
        <p14:creationId xmlns:p14="http://schemas.microsoft.com/office/powerpoint/2010/main" val="2607320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4"/>
          <p:cNvSpPr txBox="1">
            <a:spLocks noChangeArrowheads="1"/>
          </p:cNvSpPr>
          <p:nvPr/>
        </p:nvSpPr>
        <p:spPr bwMode="auto">
          <a:xfrm>
            <a:off x="1676400" y="1600200"/>
            <a:ext cx="2514600" cy="646331"/>
          </a:xfrm>
          <a:prstGeom prst="rect">
            <a:avLst/>
          </a:prstGeom>
          <a:solidFill>
            <a:srgbClr val="FFCF1D"/>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800" dirty="0">
                <a:solidFill>
                  <a:srgbClr val="000000"/>
                </a:solidFill>
                <a:latin typeface="Trebuchet MS" panose="020B0603020202020204" pitchFamily="34" charset="0"/>
              </a:rPr>
              <a:t>Secondary Data Compilation</a:t>
            </a:r>
          </a:p>
        </p:txBody>
      </p:sp>
      <p:sp>
        <p:nvSpPr>
          <p:cNvPr id="2" name="Rectangle 1"/>
          <p:cNvSpPr/>
          <p:nvPr/>
        </p:nvSpPr>
        <p:spPr>
          <a:xfrm>
            <a:off x="7391400" y="6356350"/>
            <a:ext cx="1600200" cy="3651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12294" name="Picture 13"/>
          <p:cNvPicPr>
            <a:picLocks noChangeAspect="1"/>
          </p:cNvPicPr>
          <p:nvPr/>
        </p:nvPicPr>
        <p:blipFill>
          <a:blip r:embed="rId2">
            <a:extLst>
              <a:ext uri="{28A0092B-C50C-407E-A947-70E740481C1C}">
                <a14:useLocalDpi xmlns:a14="http://schemas.microsoft.com/office/drawing/2010/main" val="0"/>
              </a:ext>
            </a:extLst>
          </a:blip>
          <a:srcRect l="6024" t="16766" r="7098" b="17412"/>
          <a:stretch>
            <a:fillRect/>
          </a:stretch>
        </p:blipFill>
        <p:spPr bwMode="auto">
          <a:xfrm>
            <a:off x="6397625" y="5986463"/>
            <a:ext cx="259873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4"/>
          <p:cNvSpPr txBox="1">
            <a:spLocks noChangeArrowheads="1"/>
          </p:cNvSpPr>
          <p:nvPr/>
        </p:nvSpPr>
        <p:spPr bwMode="auto">
          <a:xfrm>
            <a:off x="5257800" y="1600200"/>
            <a:ext cx="3124200" cy="584775"/>
          </a:xfrm>
          <a:prstGeom prst="rect">
            <a:avLst/>
          </a:prstGeom>
          <a:solidFill>
            <a:srgbClr val="FFCF1D"/>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600" dirty="0">
                <a:solidFill>
                  <a:srgbClr val="000000"/>
                </a:solidFill>
                <a:latin typeface="Trebuchet MS" panose="020B0603020202020204" pitchFamily="34" charset="0"/>
              </a:rPr>
              <a:t>Provides broad representation of community conditions</a:t>
            </a:r>
          </a:p>
        </p:txBody>
      </p:sp>
      <p:sp>
        <p:nvSpPr>
          <p:cNvPr id="17" name="Rectangle 16"/>
          <p:cNvSpPr/>
          <p:nvPr/>
        </p:nvSpPr>
        <p:spPr>
          <a:xfrm>
            <a:off x="1676400" y="2514600"/>
            <a:ext cx="2514600" cy="762000"/>
          </a:xfrm>
          <a:prstGeom prst="rect">
            <a:avLst/>
          </a:prstGeom>
          <a:solidFill>
            <a:srgbClr val="FFCF1D"/>
          </a:solidFill>
          <a:ln/>
        </p:spPr>
        <p:style>
          <a:lnRef idx="0">
            <a:schemeClr val="accent1"/>
          </a:lnRef>
          <a:fillRef idx="3">
            <a:schemeClr val="accent1"/>
          </a:fillRef>
          <a:effectRef idx="3">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800" dirty="0">
                <a:latin typeface="Trebuchet MS" panose="020B0603020202020204" pitchFamily="34" charset="0"/>
              </a:rPr>
              <a:t>Community Survey (April – May 2014)</a:t>
            </a:r>
          </a:p>
        </p:txBody>
      </p:sp>
      <p:sp>
        <p:nvSpPr>
          <p:cNvPr id="18" name="Rectangle 17"/>
          <p:cNvSpPr/>
          <p:nvPr/>
        </p:nvSpPr>
        <p:spPr>
          <a:xfrm>
            <a:off x="5257800" y="2514600"/>
            <a:ext cx="3124200" cy="685800"/>
          </a:xfrm>
          <a:prstGeom prst="rect">
            <a:avLst/>
          </a:prstGeom>
          <a:solidFill>
            <a:srgbClr val="FFCF1D"/>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Trebuchet MS" panose="020B0603020202020204" pitchFamily="34" charset="0"/>
              </a:rPr>
              <a:t>Provides perceptions from large number of community members</a:t>
            </a:r>
          </a:p>
        </p:txBody>
      </p:sp>
      <p:sp>
        <p:nvSpPr>
          <p:cNvPr id="19" name="Rectangle 18"/>
          <p:cNvSpPr/>
          <p:nvPr/>
        </p:nvSpPr>
        <p:spPr>
          <a:xfrm>
            <a:off x="2057400" y="3886200"/>
            <a:ext cx="2514600" cy="9144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Trebuchet MS" pitchFamily="34" charset="0"/>
              </a:rPr>
              <a:t>Semi-Structured Key Informant Interviews (September 2014)</a:t>
            </a:r>
          </a:p>
        </p:txBody>
      </p:sp>
      <p:sp>
        <p:nvSpPr>
          <p:cNvPr id="22" name="Rectangle 21"/>
          <p:cNvSpPr/>
          <p:nvPr/>
        </p:nvSpPr>
        <p:spPr>
          <a:xfrm>
            <a:off x="1600200" y="5029200"/>
            <a:ext cx="1905000" cy="6858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Trebuchet MS" pitchFamily="34" charset="0"/>
              </a:rPr>
              <a:t>Focus Groups (October 2014)</a:t>
            </a:r>
          </a:p>
        </p:txBody>
      </p:sp>
      <p:sp>
        <p:nvSpPr>
          <p:cNvPr id="25" name="Rectangle 24"/>
          <p:cNvSpPr/>
          <p:nvPr/>
        </p:nvSpPr>
        <p:spPr>
          <a:xfrm>
            <a:off x="5257800" y="3962400"/>
            <a:ext cx="3124200" cy="7620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Trebuchet MS" pitchFamily="34" charset="0"/>
              </a:rPr>
              <a:t>Provides explanation of and richness for survey results</a:t>
            </a:r>
          </a:p>
        </p:txBody>
      </p:sp>
      <p:sp>
        <p:nvSpPr>
          <p:cNvPr id="26" name="Rectangle 25"/>
          <p:cNvSpPr/>
          <p:nvPr/>
        </p:nvSpPr>
        <p:spPr>
          <a:xfrm>
            <a:off x="5257800" y="4953000"/>
            <a:ext cx="3124200" cy="7620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Trebuchet MS" pitchFamily="34" charset="0"/>
              </a:rPr>
              <a:t>Provides input from persons who were under-represented in other methods</a:t>
            </a:r>
          </a:p>
        </p:txBody>
      </p:sp>
      <p:sp>
        <p:nvSpPr>
          <p:cNvPr id="27" name="TextBox 24"/>
          <p:cNvSpPr txBox="1">
            <a:spLocks noChangeArrowheads="1"/>
          </p:cNvSpPr>
          <p:nvPr/>
        </p:nvSpPr>
        <p:spPr bwMode="auto">
          <a:xfrm>
            <a:off x="565439" y="1600200"/>
            <a:ext cx="393121" cy="2286000"/>
          </a:xfrm>
          <a:prstGeom prst="rect">
            <a:avLst/>
          </a:prstGeom>
          <a:solidFill>
            <a:srgbClr val="FFCF1D"/>
          </a:solidFill>
          <a:ln>
            <a:headEnd/>
            <a:tailEnd/>
          </a:ln>
        </p:spPr>
        <p:style>
          <a:lnRef idx="0">
            <a:schemeClr val="accent1"/>
          </a:lnRef>
          <a:fillRef idx="3">
            <a:schemeClr val="accent1"/>
          </a:fillRef>
          <a:effectRef idx="3">
            <a:schemeClr val="accent1"/>
          </a:effectRef>
          <a:fontRef idx="minor">
            <a:schemeClr val="lt1"/>
          </a:fontRef>
        </p:style>
        <p:txBody>
          <a:bodyPr vert="wordArtVert" wrap="square">
            <a:spAutoFit/>
          </a:bodyPr>
          <a:lstStyle/>
          <a:p>
            <a:pPr algn="ctr">
              <a:defRPr/>
            </a:pPr>
            <a:r>
              <a:rPr lang="en-US" sz="1200" b="1" spc="-300" dirty="0">
                <a:solidFill>
                  <a:srgbClr val="000000"/>
                </a:solidFill>
                <a:latin typeface="Trebuchet MS" panose="020B0603020202020204" pitchFamily="34" charset="0"/>
                <a:cs typeface="Arial" panose="020B0604020202020204" pitchFamily="34" charset="0"/>
              </a:rPr>
              <a:t>Quantitative</a:t>
            </a:r>
          </a:p>
        </p:txBody>
      </p:sp>
      <p:sp>
        <p:nvSpPr>
          <p:cNvPr id="28" name="Rectangle 27"/>
          <p:cNvSpPr/>
          <p:nvPr/>
        </p:nvSpPr>
        <p:spPr>
          <a:xfrm>
            <a:off x="565234" y="4144962"/>
            <a:ext cx="393326" cy="2211388"/>
          </a:xfrm>
          <a:prstGeom prst="rect">
            <a:avLst/>
          </a:prstGeom>
          <a:ln/>
        </p:spPr>
        <p:style>
          <a:lnRef idx="0">
            <a:schemeClr val="accent5"/>
          </a:lnRef>
          <a:fillRef idx="3">
            <a:schemeClr val="accent5"/>
          </a:fillRef>
          <a:effectRef idx="3">
            <a:schemeClr val="accent5"/>
          </a:effectRef>
          <a:fontRef idx="minor">
            <a:schemeClr val="lt1"/>
          </a:fontRef>
        </p:style>
        <p:txBody>
          <a:bodyPr vert="wordArtVert" anchor="ctr"/>
          <a:lstStyle/>
          <a:p>
            <a:pPr algn="ctr" fontAlgn="auto">
              <a:spcBef>
                <a:spcPts val="0"/>
              </a:spcBef>
              <a:spcAft>
                <a:spcPts val="0"/>
              </a:spcAft>
              <a:defRPr/>
            </a:pPr>
            <a:r>
              <a:rPr lang="en-US" sz="1200" b="1" spc="-250" dirty="0">
                <a:solidFill>
                  <a:schemeClr val="tx1"/>
                </a:solidFill>
                <a:latin typeface="Trebuchet MS" pitchFamily="34" charset="0"/>
              </a:rPr>
              <a:t>Qualitative</a:t>
            </a:r>
          </a:p>
        </p:txBody>
      </p:sp>
      <p:sp>
        <p:nvSpPr>
          <p:cNvPr id="6" name="Right Arrow 5"/>
          <p:cNvSpPr>
            <a:spLocks noChangeArrowheads="1"/>
          </p:cNvSpPr>
          <p:nvPr/>
        </p:nvSpPr>
        <p:spPr bwMode="auto">
          <a:xfrm>
            <a:off x="4191000" y="1828800"/>
            <a:ext cx="1066800" cy="152400"/>
          </a:xfrm>
          <a:prstGeom prst="rightArrow">
            <a:avLst>
              <a:gd name="adj1" fmla="val 50000"/>
              <a:gd name="adj2" fmla="val 50005"/>
            </a:avLst>
          </a:prstGeom>
          <a:gradFill rotWithShape="1">
            <a:gsLst>
              <a:gs pos="0">
                <a:srgbClr val="FFC100"/>
              </a:gs>
              <a:gs pos="20000">
                <a:srgbClr val="FFBE00"/>
              </a:gs>
              <a:gs pos="100000">
                <a:srgbClr val="D69100"/>
              </a:gs>
            </a:gsLst>
            <a:lin ang="5400000"/>
          </a:gradFill>
          <a:ln w="9525">
            <a:solidFill>
              <a:srgbClr val="FEB514"/>
            </a:solidFill>
            <a:miter lim="800000"/>
            <a:headEnd/>
            <a:tailEnd/>
          </a:ln>
          <a:effectLst>
            <a:outerShdw dist="23000" dir="5400000" rotWithShape="0">
              <a:srgbClr val="808080">
                <a:alpha val="34998"/>
              </a:srgbClr>
            </a:outerShdw>
          </a:effectLst>
        </p:spPr>
        <p:txBody>
          <a:bodyPr anchor="ctr"/>
          <a:lstStyle/>
          <a:p>
            <a:pPr algn="ctr">
              <a:defRPr/>
            </a:pPr>
            <a:endParaRPr lang="en-US" sz="1800">
              <a:solidFill>
                <a:schemeClr val="lt1"/>
              </a:solidFill>
              <a:latin typeface="+mn-lt"/>
              <a:ea typeface="+mn-ea"/>
            </a:endParaRPr>
          </a:p>
        </p:txBody>
      </p:sp>
      <p:sp>
        <p:nvSpPr>
          <p:cNvPr id="7" name="Right Arrow 6"/>
          <p:cNvSpPr>
            <a:spLocks noChangeArrowheads="1"/>
          </p:cNvSpPr>
          <p:nvPr/>
        </p:nvSpPr>
        <p:spPr bwMode="auto">
          <a:xfrm>
            <a:off x="4191000" y="2819400"/>
            <a:ext cx="1066800" cy="152400"/>
          </a:xfrm>
          <a:prstGeom prst="rightArrow">
            <a:avLst>
              <a:gd name="adj1" fmla="val 50000"/>
              <a:gd name="adj2" fmla="val 50005"/>
            </a:avLst>
          </a:prstGeom>
          <a:gradFill rotWithShape="1">
            <a:gsLst>
              <a:gs pos="0">
                <a:srgbClr val="FFC100"/>
              </a:gs>
              <a:gs pos="20000">
                <a:srgbClr val="FFBE00"/>
              </a:gs>
              <a:gs pos="100000">
                <a:srgbClr val="D69100"/>
              </a:gs>
            </a:gsLst>
            <a:lin ang="5400000"/>
          </a:gradFill>
          <a:ln w="9525">
            <a:solidFill>
              <a:srgbClr val="FEB514"/>
            </a:solidFill>
            <a:miter lim="800000"/>
            <a:headEnd/>
            <a:tailEnd/>
          </a:ln>
          <a:effectLst>
            <a:outerShdw dist="23000" dir="5400000" rotWithShape="0">
              <a:srgbClr val="808080">
                <a:alpha val="34998"/>
              </a:srgbClr>
            </a:outerShdw>
          </a:effectLst>
        </p:spPr>
        <p:txBody>
          <a:bodyPr anchor="ctr"/>
          <a:lstStyle/>
          <a:p>
            <a:pPr algn="ctr">
              <a:defRPr/>
            </a:pPr>
            <a:endParaRPr lang="en-US" sz="1800">
              <a:solidFill>
                <a:schemeClr val="lt1"/>
              </a:solidFill>
              <a:latin typeface="+mn-lt"/>
              <a:ea typeface="+mn-ea"/>
            </a:endParaRPr>
          </a:p>
        </p:txBody>
      </p:sp>
      <p:sp>
        <p:nvSpPr>
          <p:cNvPr id="8" name="Right Arrow 7"/>
          <p:cNvSpPr>
            <a:spLocks noChangeArrowheads="1"/>
          </p:cNvSpPr>
          <p:nvPr/>
        </p:nvSpPr>
        <p:spPr bwMode="auto">
          <a:xfrm>
            <a:off x="4572000" y="4267200"/>
            <a:ext cx="685800" cy="122238"/>
          </a:xfrm>
          <a:prstGeom prst="rightArrow">
            <a:avLst>
              <a:gd name="adj1" fmla="val 50000"/>
              <a:gd name="adj2" fmla="val 50000"/>
            </a:avLst>
          </a:prstGeom>
          <a:solidFill>
            <a:srgbClr val="72A7C0"/>
          </a:solidFill>
          <a:ln w="9525">
            <a:solidFill>
              <a:srgbClr val="72A7C0"/>
            </a:solidFill>
            <a:miter lim="800000"/>
            <a:headEnd/>
            <a:tailEnd/>
          </a:ln>
          <a:effectLst>
            <a:outerShdw dist="23000" dir="5400000" rotWithShape="0">
              <a:srgbClr val="808080">
                <a:alpha val="34998"/>
              </a:srgbClr>
            </a:outerShdw>
          </a:effectLst>
        </p:spPr>
        <p:txBody>
          <a:bodyPr anchor="ctr"/>
          <a:lstStyle/>
          <a:p>
            <a:pPr algn="ctr">
              <a:defRPr/>
            </a:pPr>
            <a:endParaRPr lang="en-US" sz="1800">
              <a:solidFill>
                <a:schemeClr val="lt1"/>
              </a:solidFill>
              <a:latin typeface="+mn-lt"/>
              <a:ea typeface="+mn-ea"/>
            </a:endParaRPr>
          </a:p>
        </p:txBody>
      </p:sp>
      <p:sp>
        <p:nvSpPr>
          <p:cNvPr id="9" name="Right Arrow 8"/>
          <p:cNvSpPr>
            <a:spLocks noChangeArrowheads="1"/>
          </p:cNvSpPr>
          <p:nvPr/>
        </p:nvSpPr>
        <p:spPr bwMode="auto">
          <a:xfrm>
            <a:off x="3505200" y="5257800"/>
            <a:ext cx="1752600" cy="152400"/>
          </a:xfrm>
          <a:prstGeom prst="rightArrow">
            <a:avLst>
              <a:gd name="adj1" fmla="val 50000"/>
              <a:gd name="adj2" fmla="val 49993"/>
            </a:avLst>
          </a:prstGeom>
          <a:solidFill>
            <a:srgbClr val="72A7C0"/>
          </a:solidFill>
          <a:ln w="9525">
            <a:solidFill>
              <a:srgbClr val="72A7C0"/>
            </a:solidFill>
            <a:miter lim="800000"/>
            <a:headEnd/>
            <a:tailEnd/>
          </a:ln>
          <a:effectLst>
            <a:outerShdw dist="23000" dir="5400000" rotWithShape="0">
              <a:srgbClr val="808080">
                <a:alpha val="34998"/>
              </a:srgbClr>
            </a:outerShdw>
          </a:effectLst>
        </p:spPr>
        <p:txBody>
          <a:bodyPr anchor="ctr"/>
          <a:lstStyle/>
          <a:p>
            <a:pPr algn="ctr">
              <a:defRPr/>
            </a:pPr>
            <a:endParaRPr lang="en-US" sz="1800">
              <a:solidFill>
                <a:schemeClr val="lt1"/>
              </a:solidFill>
              <a:latin typeface="+mn-lt"/>
              <a:ea typeface="+mn-ea"/>
            </a:endParaRPr>
          </a:p>
        </p:txBody>
      </p:sp>
      <p:sp>
        <p:nvSpPr>
          <p:cNvPr id="13" name="Up-Down Arrow 12"/>
          <p:cNvSpPr>
            <a:spLocks noChangeArrowheads="1"/>
          </p:cNvSpPr>
          <p:nvPr/>
        </p:nvSpPr>
        <p:spPr bwMode="auto">
          <a:xfrm>
            <a:off x="3124200" y="3276600"/>
            <a:ext cx="152400" cy="609600"/>
          </a:xfrm>
          <a:prstGeom prst="upDownArrow">
            <a:avLst>
              <a:gd name="adj1" fmla="val 50000"/>
              <a:gd name="adj2" fmla="val 50000"/>
            </a:avLst>
          </a:prstGeom>
          <a:solidFill>
            <a:srgbClr val="72A7C0"/>
          </a:solidFill>
          <a:ln w="9525">
            <a:solidFill>
              <a:srgbClr val="FEB71A"/>
            </a:solidFill>
            <a:miter lim="800000"/>
            <a:headEnd/>
            <a:tailEnd/>
          </a:ln>
          <a:effectLst>
            <a:outerShdw dist="23000" dir="5400000" rotWithShape="0">
              <a:srgbClr val="808080">
                <a:alpha val="34998"/>
              </a:srgbClr>
            </a:outerShdw>
          </a:effectLst>
        </p:spPr>
        <p:txBody>
          <a:bodyPr anchor="ctr"/>
          <a:lstStyle/>
          <a:p>
            <a:pPr algn="ctr">
              <a:defRPr/>
            </a:pPr>
            <a:endParaRPr lang="en-US" sz="1800">
              <a:solidFill>
                <a:schemeClr val="lt1"/>
              </a:solidFill>
              <a:latin typeface="+mn-lt"/>
              <a:ea typeface="+mn-ea"/>
            </a:endParaRPr>
          </a:p>
        </p:txBody>
      </p:sp>
      <p:sp>
        <p:nvSpPr>
          <p:cNvPr id="15" name="Up-Down Arrow 14"/>
          <p:cNvSpPr>
            <a:spLocks noChangeArrowheads="1"/>
          </p:cNvSpPr>
          <p:nvPr/>
        </p:nvSpPr>
        <p:spPr bwMode="auto">
          <a:xfrm>
            <a:off x="1752600" y="3276600"/>
            <a:ext cx="122238" cy="1752600"/>
          </a:xfrm>
          <a:prstGeom prst="upDownArrow">
            <a:avLst>
              <a:gd name="adj1" fmla="val 50000"/>
              <a:gd name="adj2" fmla="val 49982"/>
            </a:avLst>
          </a:prstGeom>
          <a:solidFill>
            <a:srgbClr val="72A7C0"/>
          </a:solidFill>
          <a:ln w="9525">
            <a:solidFill>
              <a:srgbClr val="FEB514"/>
            </a:solidFill>
            <a:miter lim="800000"/>
            <a:headEnd/>
            <a:tailEnd/>
          </a:ln>
          <a:effectLst>
            <a:outerShdw dist="23000" dir="5400000" rotWithShape="0">
              <a:srgbClr val="808080">
                <a:alpha val="34998"/>
              </a:srgbClr>
            </a:outerShdw>
          </a:effectLst>
        </p:spPr>
        <p:txBody>
          <a:bodyPr anchor="ctr"/>
          <a:lstStyle/>
          <a:p>
            <a:pPr algn="ctr">
              <a:defRPr/>
            </a:pPr>
            <a:endParaRPr lang="en-US" sz="1800">
              <a:solidFill>
                <a:schemeClr val="lt1"/>
              </a:solidFill>
              <a:latin typeface="+mn-lt"/>
              <a:ea typeface="+mn-ea"/>
            </a:endParaRPr>
          </a:p>
        </p:txBody>
      </p:sp>
      <p:sp>
        <p:nvSpPr>
          <p:cNvPr id="4" name="Title 3"/>
          <p:cNvSpPr>
            <a:spLocks noGrp="1"/>
          </p:cNvSpPr>
          <p:nvPr>
            <p:ph type="title"/>
          </p:nvPr>
        </p:nvSpPr>
        <p:spPr>
          <a:xfrm>
            <a:off x="619664" y="533400"/>
            <a:ext cx="8153400" cy="655638"/>
          </a:xfrm>
        </p:spPr>
        <p:txBody>
          <a:bodyPr>
            <a:noAutofit/>
          </a:bodyPr>
          <a:lstStyle/>
          <a:p>
            <a:r>
              <a:rPr lang="en-US" sz="3200" dirty="0">
                <a:ea typeface="ＭＳ Ｐゴシック" panose="020B0600070205080204" pitchFamily="34" charset="-128"/>
              </a:rPr>
              <a:t>Comprehensive Community Needs Assessment</a:t>
            </a:r>
            <a:br>
              <a:rPr lang="en-US" sz="3200" dirty="0">
                <a:ea typeface="ＭＳ Ｐゴシック" panose="020B0600070205080204" pitchFamily="34" charset="-128"/>
              </a:rPr>
            </a:br>
            <a:r>
              <a:rPr lang="en-US" sz="3600" b="1" dirty="0" smtClean="0">
                <a:ea typeface="ＭＳ Ｐゴシック" panose="020B0600070205080204" pitchFamily="34" charset="-128"/>
              </a:rPr>
              <a:t>Multi-Method Approach</a:t>
            </a:r>
            <a:r>
              <a:rPr lang="en-US" sz="3200" dirty="0">
                <a:ea typeface="ＭＳ Ｐゴシック" panose="020B0600070205080204" pitchFamily="34" charset="-128"/>
              </a:rPr>
              <a:t/>
            </a:r>
            <a:br>
              <a:rPr lang="en-US" sz="3200" dirty="0">
                <a:ea typeface="ＭＳ Ｐゴシック" panose="020B0600070205080204" pitchFamily="34" charset="-128"/>
              </a:rPr>
            </a:br>
            <a:endParaRPr lang="en-US" sz="3200" dirty="0"/>
          </a:p>
        </p:txBody>
      </p:sp>
    </p:spTree>
    <p:extLst>
      <p:ext uri="{BB962C8B-B14F-4D97-AF65-F5344CB8AC3E}">
        <p14:creationId xmlns:p14="http://schemas.microsoft.com/office/powerpoint/2010/main" val="18952213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cap="small" dirty="0" smtClean="0"/>
              <a:t>Participant Worksheet Instructions</a:t>
            </a:r>
            <a:endParaRPr lang="en-US" sz="6000" cap="small" dirty="0"/>
          </a:p>
        </p:txBody>
      </p:sp>
      <p:sp>
        <p:nvSpPr>
          <p:cNvPr id="4" name="Subtitle 3"/>
          <p:cNvSpPr>
            <a:spLocks noGrp="1"/>
          </p:cNvSpPr>
          <p:nvPr>
            <p:ph type="subTitle" idx="1"/>
          </p:nvPr>
        </p:nvSpPr>
        <p:spPr/>
        <p:txBody>
          <a:bodyPr/>
          <a:lstStyle/>
          <a:p>
            <a:r>
              <a:rPr lang="en-US" i="1" dirty="0" smtClean="0"/>
              <a:t>Actively listen and take notes!</a:t>
            </a:r>
            <a:endParaRPr lang="en-US" i="1" dirty="0"/>
          </a:p>
        </p:txBody>
      </p:sp>
    </p:spTree>
    <p:extLst>
      <p:ext uri="{BB962C8B-B14F-4D97-AF65-F5344CB8AC3E}">
        <p14:creationId xmlns:p14="http://schemas.microsoft.com/office/powerpoint/2010/main" val="20359857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
      <a:dk1>
        <a:sysClr val="windowText" lastClr="000000"/>
      </a:dk1>
      <a:lt1>
        <a:sysClr val="window" lastClr="FFFFFF"/>
      </a:lt1>
      <a:dk2>
        <a:srgbClr val="6CA644"/>
      </a:dk2>
      <a:lt2>
        <a:srgbClr val="E3DED1"/>
      </a:lt2>
      <a:accent1>
        <a:srgbClr val="066243"/>
      </a:accent1>
      <a:accent2>
        <a:srgbClr val="087B54"/>
      </a:accent2>
      <a:accent3>
        <a:srgbClr val="0BB57C"/>
      </a:accent3>
      <a:accent4>
        <a:srgbClr val="6CA644"/>
      </a:accent4>
      <a:accent5>
        <a:srgbClr val="0181CA"/>
      </a:accent5>
      <a:accent6>
        <a:srgbClr val="0989B1"/>
      </a:accent6>
      <a:hlink>
        <a:srgbClr val="6B9F25"/>
      </a:hlink>
      <a:folHlink>
        <a:srgbClr val="BA690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Custom 4">
      <a:dk1>
        <a:sysClr val="windowText" lastClr="000000"/>
      </a:dk1>
      <a:lt1>
        <a:sysClr val="window" lastClr="FFFFFF"/>
      </a:lt1>
      <a:dk2>
        <a:srgbClr val="6CA644"/>
      </a:dk2>
      <a:lt2>
        <a:srgbClr val="E3DED1"/>
      </a:lt2>
      <a:accent1>
        <a:srgbClr val="066243"/>
      </a:accent1>
      <a:accent2>
        <a:srgbClr val="087B54"/>
      </a:accent2>
      <a:accent3>
        <a:srgbClr val="0BB57C"/>
      </a:accent3>
      <a:accent4>
        <a:srgbClr val="6CA644"/>
      </a:accent4>
      <a:accent5>
        <a:srgbClr val="0181CA"/>
      </a:accent5>
      <a:accent6>
        <a:srgbClr val="0989B1"/>
      </a:accent6>
      <a:hlink>
        <a:srgbClr val="6B9F25"/>
      </a:hlink>
      <a:folHlink>
        <a:srgbClr val="BA690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000B0E-F247-42DE-B4C8-953FA558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presentation</Template>
  <TotalTime>0</TotalTime>
  <Words>2775</Words>
  <Application>Microsoft Office PowerPoint</Application>
  <PresentationFormat>On-screen Show (4:3)</PresentationFormat>
  <Paragraphs>481</Paragraphs>
  <Slides>68</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68</vt:i4>
      </vt:variant>
    </vt:vector>
  </HeadingPairs>
  <TitlesOfParts>
    <vt:vector size="79" baseType="lpstr">
      <vt:lpstr>ＭＳ Ｐゴシック</vt:lpstr>
      <vt:lpstr>Arial</vt:lpstr>
      <vt:lpstr>Calibri</vt:lpstr>
      <vt:lpstr>Century Gothic</vt:lpstr>
      <vt:lpstr>Georgia</vt:lpstr>
      <vt:lpstr>Trebuchet MS</vt:lpstr>
      <vt:lpstr>Tw Cen MT</vt:lpstr>
      <vt:lpstr>Wingdings</vt:lpstr>
      <vt:lpstr>Wingdings 2</vt:lpstr>
      <vt:lpstr>Median</vt:lpstr>
      <vt:lpstr>1_Median</vt:lpstr>
      <vt:lpstr>Riley County Community Health Improvement  Planning Meeting</vt:lpstr>
      <vt:lpstr>Welcome  from  Riley County Commission</vt:lpstr>
      <vt:lpstr>Value of Health Planning Process and Community Input</vt:lpstr>
      <vt:lpstr>Value of Health Planning Process and Community Input</vt:lpstr>
      <vt:lpstr>Aligning Assessments Efforts</vt:lpstr>
      <vt:lpstr>Comprehensive Community Needs Assessment Key Partners</vt:lpstr>
      <vt:lpstr>Comprehensive Community Needs Assessment Purpose</vt:lpstr>
      <vt:lpstr>Comprehensive Community Needs Assessment Multi-Method Approach </vt:lpstr>
      <vt:lpstr>Participant Worksheet Instructions</vt:lpstr>
      <vt:lpstr>Demographic Overview</vt:lpstr>
      <vt:lpstr>PowerPoint Presentation</vt:lpstr>
      <vt:lpstr>PowerPoint Presentation</vt:lpstr>
      <vt:lpstr>PowerPoint Presentation</vt:lpstr>
      <vt:lpstr>PowerPoint Presentation</vt:lpstr>
      <vt:lpstr>Socioeconomic Overview</vt:lpstr>
      <vt:lpstr>PowerPoint Presentation</vt:lpstr>
      <vt:lpstr>PowerPoint Presentation</vt:lpstr>
      <vt:lpstr>PowerPoint Presentation</vt:lpstr>
      <vt:lpstr>PowerPoint Presentation</vt:lpstr>
      <vt:lpstr>PowerPoint Presentation</vt:lpstr>
      <vt:lpstr>PowerPoint Presentation</vt:lpstr>
      <vt:lpstr>Riley County Comprehensive Community Needs Assessment (CCNA)</vt:lpstr>
      <vt:lpstr>PowerPoint Presentation</vt:lpstr>
      <vt:lpstr>Overview of CCNA Findings</vt:lpstr>
      <vt:lpstr>Quality of Life</vt:lpstr>
      <vt:lpstr>Quality of Life Findings</vt:lpstr>
      <vt:lpstr>Most Important Factors that Contribute to Quality of Life</vt:lpstr>
      <vt:lpstr>Physical Health</vt:lpstr>
      <vt:lpstr>Top three needs related to physical health in your community?</vt:lpstr>
      <vt:lpstr>PowerPoint Presentation</vt:lpstr>
      <vt:lpstr>PowerPoint Presentation</vt:lpstr>
      <vt:lpstr>Mental Health</vt:lpstr>
      <vt:lpstr>Top three needs related to mental health in your community?</vt:lpstr>
      <vt:lpstr>PowerPoint Presentation</vt:lpstr>
      <vt:lpstr>Social Issues</vt:lpstr>
      <vt:lpstr>Top three social issues that are of most concern in your community?</vt:lpstr>
      <vt:lpstr>Top three needs related to social issues in your community?</vt:lpstr>
      <vt:lpstr>PowerPoint Presentation</vt:lpstr>
      <vt:lpstr>Children and Youth</vt:lpstr>
      <vt:lpstr>Top three needs related to children in your community?</vt:lpstr>
      <vt:lpstr>Top three needs related to youth in your community?</vt:lpstr>
      <vt:lpstr>PowerPoint Presentation</vt:lpstr>
      <vt:lpstr>Education</vt:lpstr>
      <vt:lpstr>Top three needs regarding education in your community?</vt:lpstr>
      <vt:lpstr>Aging</vt:lpstr>
      <vt:lpstr>Top three needs for older adults in your community?</vt:lpstr>
      <vt:lpstr>Housing</vt:lpstr>
      <vt:lpstr>Top three needs related to housing in your community?</vt:lpstr>
      <vt:lpstr>Transportation</vt:lpstr>
      <vt:lpstr>Top three transportation-related needs in your community?</vt:lpstr>
      <vt:lpstr>PowerPoint Presentation</vt:lpstr>
      <vt:lpstr>Infrastructure</vt:lpstr>
      <vt:lpstr>How would you rate the following public services/features?</vt:lpstr>
      <vt:lpstr>Economics and Personal Finance</vt:lpstr>
      <vt:lpstr>Top three economic/personal finance needs in your community?</vt:lpstr>
      <vt:lpstr>Review of Key Findings</vt:lpstr>
      <vt:lpstr>PowerPoint Presentation</vt:lpstr>
      <vt:lpstr>Overview of CCNA Findings</vt:lpstr>
      <vt:lpstr>Local Public Health Systems Assessment</vt:lpstr>
      <vt:lpstr>Local Public Health Systems Assessment (LPHSA)</vt:lpstr>
      <vt:lpstr>Local Public Health System Assessment (LPHSA) Results</vt:lpstr>
      <vt:lpstr>Overall LPHSA Observations</vt:lpstr>
      <vt:lpstr>Overall LPHSA Observations</vt:lpstr>
      <vt:lpstr> Facilitated Small Group Discussion</vt:lpstr>
      <vt:lpstr> Large Group Voting –  Distribute your 6 dots (votes) in any way you choose </vt:lpstr>
      <vt:lpstr>Upcoming Community Meetings for Public Input</vt:lpstr>
      <vt:lpstr>Resources</vt:lpstr>
      <vt:lpstr> 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2014-12-16T20:06:11Z</dcterms:created>
  <dcterms:modified xsi:type="dcterms:W3CDTF">2015-01-29T18:59:29Z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